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9" r:id="rId1"/>
  </p:sldMasterIdLst>
  <p:sldIdLst>
    <p:sldId id="256" r:id="rId2"/>
    <p:sldId id="318" r:id="rId3"/>
    <p:sldId id="320" r:id="rId4"/>
    <p:sldId id="321" r:id="rId5"/>
    <p:sldId id="433" r:id="rId6"/>
    <p:sldId id="434" r:id="rId7"/>
    <p:sldId id="435" r:id="rId8"/>
    <p:sldId id="437" r:id="rId9"/>
    <p:sldId id="438" r:id="rId10"/>
    <p:sldId id="439" r:id="rId11"/>
    <p:sldId id="573" r:id="rId12"/>
    <p:sldId id="574" r:id="rId13"/>
    <p:sldId id="575" r:id="rId14"/>
    <p:sldId id="576" r:id="rId15"/>
    <p:sldId id="577" r:id="rId16"/>
    <p:sldId id="578" r:id="rId17"/>
    <p:sldId id="436" r:id="rId18"/>
    <p:sldId id="568" r:id="rId19"/>
    <p:sldId id="571" r:id="rId20"/>
    <p:sldId id="569" r:id="rId21"/>
    <p:sldId id="570" r:id="rId22"/>
    <p:sldId id="572" r:id="rId23"/>
    <p:sldId id="496" r:id="rId24"/>
    <p:sldId id="440" r:id="rId25"/>
    <p:sldId id="546" r:id="rId26"/>
    <p:sldId id="565" r:id="rId27"/>
    <p:sldId id="559" r:id="rId28"/>
    <p:sldId id="561" r:id="rId29"/>
    <p:sldId id="504" r:id="rId30"/>
    <p:sldId id="443" r:id="rId31"/>
    <p:sldId id="441" r:id="rId32"/>
    <p:sldId id="442" r:id="rId33"/>
    <p:sldId id="560" r:id="rId34"/>
    <p:sldId id="444" r:id="rId35"/>
    <p:sldId id="463" r:id="rId36"/>
    <p:sldId id="445" r:id="rId37"/>
    <p:sldId id="461" r:id="rId38"/>
    <p:sldId id="462" r:id="rId39"/>
    <p:sldId id="446" r:id="rId40"/>
    <p:sldId id="447" r:id="rId41"/>
    <p:sldId id="448" r:id="rId42"/>
    <p:sldId id="449" r:id="rId43"/>
    <p:sldId id="450" r:id="rId44"/>
    <p:sldId id="451" r:id="rId45"/>
    <p:sldId id="454" r:id="rId46"/>
    <p:sldId id="455" r:id="rId47"/>
    <p:sldId id="456" r:id="rId48"/>
    <p:sldId id="460" r:id="rId49"/>
    <p:sldId id="465" r:id="rId50"/>
    <p:sldId id="466" r:id="rId51"/>
    <p:sldId id="452" r:id="rId52"/>
    <p:sldId id="453" r:id="rId53"/>
    <p:sldId id="457" r:id="rId54"/>
    <p:sldId id="467" r:id="rId55"/>
    <p:sldId id="458" r:id="rId56"/>
    <p:sldId id="468" r:id="rId57"/>
    <p:sldId id="469" r:id="rId58"/>
    <p:sldId id="470" r:id="rId59"/>
    <p:sldId id="562" r:id="rId60"/>
    <p:sldId id="471" r:id="rId61"/>
    <p:sldId id="472" r:id="rId62"/>
    <p:sldId id="473" r:id="rId63"/>
    <p:sldId id="459" r:id="rId64"/>
    <p:sldId id="474" r:id="rId65"/>
    <p:sldId id="476" r:id="rId66"/>
    <p:sldId id="477" r:id="rId67"/>
    <p:sldId id="478" r:id="rId68"/>
    <p:sldId id="479" r:id="rId69"/>
    <p:sldId id="475" r:id="rId70"/>
    <p:sldId id="480" r:id="rId71"/>
    <p:sldId id="481" r:id="rId72"/>
    <p:sldId id="482" r:id="rId73"/>
    <p:sldId id="483" r:id="rId74"/>
    <p:sldId id="484" r:id="rId75"/>
    <p:sldId id="488" r:id="rId76"/>
    <p:sldId id="485" r:id="rId77"/>
    <p:sldId id="486" r:id="rId78"/>
    <p:sldId id="487" r:id="rId79"/>
    <p:sldId id="490" r:id="rId80"/>
    <p:sldId id="489" r:id="rId81"/>
    <p:sldId id="491" r:id="rId82"/>
    <p:sldId id="492" r:id="rId83"/>
    <p:sldId id="493" r:id="rId84"/>
    <p:sldId id="494" r:id="rId85"/>
    <p:sldId id="495" r:id="rId86"/>
    <p:sldId id="547" r:id="rId87"/>
    <p:sldId id="548" r:id="rId88"/>
    <p:sldId id="549" r:id="rId89"/>
    <p:sldId id="550" r:id="rId90"/>
    <p:sldId id="556" r:id="rId91"/>
    <p:sldId id="563" r:id="rId92"/>
    <p:sldId id="557" r:id="rId93"/>
    <p:sldId id="564" r:id="rId94"/>
    <p:sldId id="558" r:id="rId95"/>
    <p:sldId id="497" r:id="rId96"/>
    <p:sldId id="499" r:id="rId97"/>
    <p:sldId id="501" r:id="rId98"/>
    <p:sldId id="505" r:id="rId99"/>
    <p:sldId id="509" r:id="rId100"/>
    <p:sldId id="510" r:id="rId101"/>
    <p:sldId id="531" r:id="rId102"/>
    <p:sldId id="512" r:id="rId103"/>
    <p:sldId id="513" r:id="rId104"/>
    <p:sldId id="514" r:id="rId105"/>
    <p:sldId id="516" r:id="rId106"/>
    <p:sldId id="517" r:id="rId107"/>
    <p:sldId id="518" r:id="rId108"/>
    <p:sldId id="519" r:id="rId109"/>
    <p:sldId id="520" r:id="rId110"/>
    <p:sldId id="521" r:id="rId111"/>
    <p:sldId id="522" r:id="rId112"/>
    <p:sldId id="523" r:id="rId113"/>
    <p:sldId id="524" r:id="rId114"/>
    <p:sldId id="525" r:id="rId115"/>
    <p:sldId id="526" r:id="rId116"/>
    <p:sldId id="506" r:id="rId117"/>
    <p:sldId id="528" r:id="rId118"/>
    <p:sldId id="527" r:id="rId119"/>
    <p:sldId id="567" r:id="rId120"/>
    <p:sldId id="507" r:id="rId121"/>
    <p:sldId id="529" r:id="rId122"/>
    <p:sldId id="535" r:id="rId123"/>
    <p:sldId id="530" r:id="rId124"/>
    <p:sldId id="536" r:id="rId125"/>
    <p:sldId id="537" r:id="rId126"/>
    <p:sldId id="566" r:id="rId127"/>
    <p:sldId id="538" r:id="rId128"/>
    <p:sldId id="540" r:id="rId129"/>
    <p:sldId id="541" r:id="rId130"/>
    <p:sldId id="539" r:id="rId131"/>
    <p:sldId id="515" r:id="rId132"/>
    <p:sldId id="543" r:id="rId133"/>
    <p:sldId id="542" r:id="rId134"/>
    <p:sldId id="544" r:id="rId135"/>
    <p:sldId id="545" r:id="rId136"/>
    <p:sldId id="552" r:id="rId137"/>
    <p:sldId id="553" r:id="rId138"/>
    <p:sldId id="555" r:id="rId13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4" autoAdjust="0"/>
    <p:restoredTop sz="94660"/>
  </p:normalViewPr>
  <p:slideViewPr>
    <p:cSldViewPr snapToGrid="0">
      <p:cViewPr varScale="1">
        <p:scale>
          <a:sx n="99" d="100"/>
          <a:sy n="99" d="100"/>
        </p:scale>
        <p:origin x="63" y="579"/>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theme" Target="theme/theme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6" Type="http://schemas.openxmlformats.org/officeDocument/2006/relationships/slide" Target="slides/slide15.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48A87A34-81AB-432B-8DAE-1953F412C126}" type="datetimeFigureOut">
              <a:rPr lang="en-US" smtClean="0"/>
              <a:t>4/6/2025</a:t>
            </a:fld>
            <a:endParaRPr lang="en-US" dirty="0"/>
          </a:p>
        </p:txBody>
      </p:sp>
      <p:sp>
        <p:nvSpPr>
          <p:cNvPr id="5" name="Footer Placeholder 4"/>
          <p:cNvSpPr>
            <a:spLocks noGrp="1"/>
          </p:cNvSpPr>
          <p:nvPr>
            <p:ph type="ftr" sz="quarter" idx="11"/>
          </p:nvPr>
        </p:nvSpPr>
        <p:spPr>
          <a:xfrm>
            <a:off x="2692397" y="5037663"/>
            <a:ext cx="5214635" cy="279400"/>
          </a:xfrm>
        </p:spPr>
        <p:txBody>
          <a:bodyPr/>
          <a:lstStyle/>
          <a:p>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6D22F896-40B5-4ADD-8801-0D06FADFA095}" type="slidenum">
              <a:rPr lang="en-US" smtClean="0"/>
              <a:t>‹#›</a:t>
            </a:fld>
            <a:endParaRPr lang="en-US"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824419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4/6/2025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6805430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pPr/>
              <a:t>4/6/2025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291335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pPr/>
              <a:t>4/6/2025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451316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pPr/>
              <a:t>4/6/2025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1039161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pPr/>
              <a:t>4/6/2025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898964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pPr/>
              <a:t>4/6/2025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65678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4/6/2025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865212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4/6/2025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096310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4/6/2025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2971515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t>4/6/2025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882494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pPr/>
              <a:t>4/6/2025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7841572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pPr/>
              <a:t>4/6/2025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pPr/>
              <a:t>‹#›</a:t>
            </a:fld>
            <a:endParaRPr lang="en-US" dirty="0"/>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64588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t>4/6/2025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776807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smtClean="0"/>
              <a:t>4/6/2025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7395642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pPr/>
              <a:t>4/6/2025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38226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4/6/2025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8945670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8A87A34-81AB-432B-8DAE-1953F412C126}" type="datetimeFigureOut">
              <a:rPr lang="en-US" smtClean="0"/>
              <a:pPr/>
              <a:t>4/6/2025</a:t>
            </a:fld>
            <a:endParaRPr lang="en-US"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45287744"/>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 id="2147483683" r:id="rId14"/>
    <p:sldLayoutId id="2147483684" r:id="rId15"/>
    <p:sldLayoutId id="2147483685" r:id="rId16"/>
    <p:sldLayoutId id="2147483686"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s://www.ecourse.org/news.asp?which=6501" TargetMode="Externa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130.pn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3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repo.anaconda.com/miniconda/Miniconda3-py39_23.5.2-0-Windows-x86_64.exe" TargetMode="Externa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image" Target="../media/image138.pn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image" Target="../media/image140.pn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image" Target="../media/image142.pn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image" Target="../media/image144.pn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image" Target="../media/image14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image" Target="../media/image148.pn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152.pn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153.pn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image" Target="../media/image154.pn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image" Target="../media/image156.pn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158.png"/><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15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www.python.org/downloads/" TargetMode="Externa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72.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7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2.xml"/><Relationship Id="rId4" Type="http://schemas.openxmlformats.org/officeDocument/2006/relationships/image" Target="../media/image76.png"/></Relationships>
</file>

<file path=ppt/slides/_rels/slide74.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8.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E2863B-5BA3-4090-AD94-ABF4D1FB4466}"/>
              </a:ext>
            </a:extLst>
          </p:cNvPr>
          <p:cNvSpPr>
            <a:spLocks noGrp="1"/>
          </p:cNvSpPr>
          <p:nvPr>
            <p:ph type="ctrTitle"/>
          </p:nvPr>
        </p:nvSpPr>
        <p:spPr/>
        <p:txBody>
          <a:bodyPr/>
          <a:lstStyle/>
          <a:p>
            <a:r>
              <a:rPr lang="en-US" dirty="0"/>
              <a:t>Python Programming</a:t>
            </a:r>
          </a:p>
        </p:txBody>
      </p:sp>
      <p:sp>
        <p:nvSpPr>
          <p:cNvPr id="3" name="Subtitle 2">
            <a:extLst>
              <a:ext uri="{FF2B5EF4-FFF2-40B4-BE49-F238E27FC236}">
                <a16:creationId xmlns:a16="http://schemas.microsoft.com/office/drawing/2014/main" id="{EAC655BD-7790-4B50-AA9F-F84AACEAEF88}"/>
              </a:ext>
            </a:extLst>
          </p:cNvPr>
          <p:cNvSpPr>
            <a:spLocks noGrp="1"/>
          </p:cNvSpPr>
          <p:nvPr>
            <p:ph type="subTitle" idx="1"/>
          </p:nvPr>
        </p:nvSpPr>
        <p:spPr/>
        <p:txBody>
          <a:bodyPr/>
          <a:lstStyle/>
          <a:p>
            <a:r>
              <a:rPr lang="en-US" dirty="0"/>
              <a:t>A Hands-on Tutorial</a:t>
            </a:r>
          </a:p>
        </p:txBody>
      </p:sp>
    </p:spTree>
    <p:extLst>
      <p:ext uri="{BB962C8B-B14F-4D97-AF65-F5344CB8AC3E}">
        <p14:creationId xmlns:p14="http://schemas.microsoft.com/office/powerpoint/2010/main" val="17744721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80BD56-B488-23AE-8A6B-B04DA6ACF2E2}"/>
              </a:ext>
            </a:extLst>
          </p:cNvPr>
          <p:cNvSpPr>
            <a:spLocks noGrp="1"/>
          </p:cNvSpPr>
          <p:nvPr>
            <p:ph type="title"/>
          </p:nvPr>
        </p:nvSpPr>
        <p:spPr/>
        <p:txBody>
          <a:bodyPr/>
          <a:lstStyle/>
          <a:p>
            <a:r>
              <a:rPr lang="en-US" dirty="0"/>
              <a:t>Installing Python Extensions</a:t>
            </a:r>
          </a:p>
        </p:txBody>
      </p:sp>
      <p:sp>
        <p:nvSpPr>
          <p:cNvPr id="3" name="Content Placeholder 2">
            <a:extLst>
              <a:ext uri="{FF2B5EF4-FFF2-40B4-BE49-F238E27FC236}">
                <a16:creationId xmlns:a16="http://schemas.microsoft.com/office/drawing/2014/main" id="{B6E25C69-E916-9595-4C68-4A8B8136C69B}"/>
              </a:ext>
            </a:extLst>
          </p:cNvPr>
          <p:cNvSpPr>
            <a:spLocks noGrp="1"/>
          </p:cNvSpPr>
          <p:nvPr>
            <p:ph idx="1"/>
          </p:nvPr>
        </p:nvSpPr>
        <p:spPr/>
        <p:txBody>
          <a:bodyPr>
            <a:normAutofit fontScale="70000" lnSpcReduction="20000"/>
          </a:bodyPr>
          <a:lstStyle/>
          <a:p>
            <a:r>
              <a:rPr lang="en-US" dirty="0"/>
              <a:t>Install Example Packages:</a:t>
            </a:r>
          </a:p>
          <a:p>
            <a:pPr lvl="1"/>
            <a:r>
              <a:rPr lang="en-US" dirty="0"/>
              <a:t>For numerical computing: </a:t>
            </a:r>
          </a:p>
          <a:p>
            <a:pPr marL="457200" lvl="1" indent="0">
              <a:buNone/>
            </a:pPr>
            <a:r>
              <a:rPr lang="en-US" dirty="0"/>
              <a:t>	pip install </a:t>
            </a:r>
            <a:r>
              <a:rPr lang="en-US" dirty="0" err="1"/>
              <a:t>numpy</a:t>
            </a:r>
            <a:endParaRPr lang="en-US" dirty="0"/>
          </a:p>
          <a:p>
            <a:pPr lvl="1"/>
            <a:r>
              <a:rPr lang="en-US" dirty="0"/>
              <a:t>For machine learning:</a:t>
            </a:r>
          </a:p>
          <a:p>
            <a:pPr marL="457200" lvl="1" indent="0">
              <a:buNone/>
            </a:pPr>
            <a:r>
              <a:rPr lang="en-US" dirty="0"/>
              <a:t>	pip install </a:t>
            </a:r>
            <a:r>
              <a:rPr lang="en-US" dirty="0" err="1"/>
              <a:t>scikit_learn</a:t>
            </a:r>
            <a:r>
              <a:rPr lang="en-US" dirty="0"/>
              <a:t> pandas</a:t>
            </a:r>
          </a:p>
          <a:p>
            <a:pPr lvl="1"/>
            <a:r>
              <a:rPr lang="en-US" dirty="0"/>
              <a:t>For Excel File:</a:t>
            </a:r>
          </a:p>
          <a:p>
            <a:pPr marL="914400" lvl="2" indent="0">
              <a:buNone/>
            </a:pPr>
            <a:r>
              <a:rPr lang="en-US" dirty="0"/>
              <a:t>pip install </a:t>
            </a:r>
            <a:r>
              <a:rPr lang="en-US" dirty="0" err="1"/>
              <a:t>openpyxl</a:t>
            </a:r>
            <a:endParaRPr lang="en-US" dirty="0"/>
          </a:p>
          <a:p>
            <a:pPr lvl="1"/>
            <a:r>
              <a:rPr lang="en-US" dirty="0"/>
              <a:t>For Images:</a:t>
            </a:r>
          </a:p>
          <a:p>
            <a:pPr marL="914400" lvl="2" indent="0">
              <a:buNone/>
            </a:pPr>
            <a:r>
              <a:rPr lang="en-US" dirty="0"/>
              <a:t>pip install Pillow</a:t>
            </a:r>
          </a:p>
          <a:p>
            <a:pPr lvl="1"/>
            <a:r>
              <a:rPr lang="en-US" dirty="0"/>
              <a:t>For plots:</a:t>
            </a:r>
          </a:p>
          <a:p>
            <a:pPr marL="457200" lvl="1" indent="0">
              <a:buNone/>
            </a:pPr>
            <a:r>
              <a:rPr lang="en-US" dirty="0"/>
              <a:t>	pip install matplotlib</a:t>
            </a:r>
          </a:p>
        </p:txBody>
      </p:sp>
    </p:spTree>
    <p:extLst>
      <p:ext uri="{BB962C8B-B14F-4D97-AF65-F5344CB8AC3E}">
        <p14:creationId xmlns:p14="http://schemas.microsoft.com/office/powerpoint/2010/main" val="426513843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D3EF12-F17D-5691-B28D-70163FFC2EB9}"/>
              </a:ext>
            </a:extLst>
          </p:cNvPr>
          <p:cNvSpPr>
            <a:spLocks noGrp="1"/>
          </p:cNvSpPr>
          <p:nvPr>
            <p:ph type="title"/>
          </p:nvPr>
        </p:nvSpPr>
        <p:spPr/>
        <p:txBody>
          <a:bodyPr/>
          <a:lstStyle/>
          <a:p>
            <a:r>
              <a:rPr lang="en-US" dirty="0"/>
              <a:t>Data Frames</a:t>
            </a:r>
          </a:p>
        </p:txBody>
      </p:sp>
      <p:sp>
        <p:nvSpPr>
          <p:cNvPr id="3" name="Content Placeholder 2">
            <a:extLst>
              <a:ext uri="{FF2B5EF4-FFF2-40B4-BE49-F238E27FC236}">
                <a16:creationId xmlns:a16="http://schemas.microsoft.com/office/drawing/2014/main" id="{83B57EB2-CFE1-0086-49A9-17495A336CB8}"/>
              </a:ext>
            </a:extLst>
          </p:cNvPr>
          <p:cNvSpPr>
            <a:spLocks noGrp="1"/>
          </p:cNvSpPr>
          <p:nvPr>
            <p:ph idx="1"/>
          </p:nvPr>
        </p:nvSpPr>
        <p:spPr/>
        <p:txBody>
          <a:bodyPr/>
          <a:lstStyle/>
          <a:p>
            <a:r>
              <a:rPr lang="en-US" dirty="0"/>
              <a:t>Use info() function to view the structure of a data frame:</a:t>
            </a:r>
          </a:p>
        </p:txBody>
      </p:sp>
      <p:pic>
        <p:nvPicPr>
          <p:cNvPr id="5" name="Picture 4">
            <a:extLst>
              <a:ext uri="{FF2B5EF4-FFF2-40B4-BE49-F238E27FC236}">
                <a16:creationId xmlns:a16="http://schemas.microsoft.com/office/drawing/2014/main" id="{4F85CCC7-D8E4-723F-820C-BB5B2E2E459B}"/>
              </a:ext>
            </a:extLst>
          </p:cNvPr>
          <p:cNvPicPr>
            <a:picLocks noChangeAspect="1"/>
          </p:cNvPicPr>
          <p:nvPr/>
        </p:nvPicPr>
        <p:blipFill>
          <a:blip r:embed="rId2"/>
          <a:stretch>
            <a:fillRect/>
          </a:stretch>
        </p:blipFill>
        <p:spPr>
          <a:xfrm>
            <a:off x="3327861" y="3234604"/>
            <a:ext cx="4465707" cy="2114733"/>
          </a:xfrm>
          <a:prstGeom prst="rect">
            <a:avLst/>
          </a:prstGeom>
        </p:spPr>
      </p:pic>
    </p:spTree>
    <p:extLst>
      <p:ext uri="{BB962C8B-B14F-4D97-AF65-F5344CB8AC3E}">
        <p14:creationId xmlns:p14="http://schemas.microsoft.com/office/powerpoint/2010/main" val="426546804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1710B7-C2D1-EEA7-F008-498667517292}"/>
              </a:ext>
            </a:extLst>
          </p:cNvPr>
          <p:cNvSpPr>
            <a:spLocks noGrp="1"/>
          </p:cNvSpPr>
          <p:nvPr>
            <p:ph type="title"/>
          </p:nvPr>
        </p:nvSpPr>
        <p:spPr/>
        <p:txBody>
          <a:bodyPr/>
          <a:lstStyle/>
          <a:p>
            <a:r>
              <a:rPr lang="en-US" dirty="0"/>
              <a:t>Data Frame</a:t>
            </a:r>
          </a:p>
        </p:txBody>
      </p:sp>
      <p:sp>
        <p:nvSpPr>
          <p:cNvPr id="3" name="Content Placeholder 2">
            <a:extLst>
              <a:ext uri="{FF2B5EF4-FFF2-40B4-BE49-F238E27FC236}">
                <a16:creationId xmlns:a16="http://schemas.microsoft.com/office/drawing/2014/main" id="{88A37BBA-6FE3-9BEE-892D-9D3F5940321E}"/>
              </a:ext>
            </a:extLst>
          </p:cNvPr>
          <p:cNvSpPr>
            <a:spLocks noGrp="1"/>
          </p:cNvSpPr>
          <p:nvPr>
            <p:ph idx="1"/>
          </p:nvPr>
        </p:nvSpPr>
        <p:spPr/>
        <p:txBody>
          <a:bodyPr/>
          <a:lstStyle/>
          <a:p>
            <a:r>
              <a:rPr lang="en-US" dirty="0"/>
              <a:t>Data Frame Structure Info:</a:t>
            </a:r>
          </a:p>
          <a:p>
            <a:pPr lvl="1"/>
            <a:r>
              <a:rPr lang="en-US" dirty="0"/>
              <a:t>Shape: df3.shape</a:t>
            </a:r>
          </a:p>
          <a:p>
            <a:pPr lvl="1"/>
            <a:r>
              <a:rPr lang="en-US" dirty="0"/>
              <a:t>Size: df3.size</a:t>
            </a:r>
          </a:p>
          <a:p>
            <a:pPr lvl="1"/>
            <a:r>
              <a:rPr lang="en-US" dirty="0"/>
              <a:t>Number of rows: </a:t>
            </a:r>
            <a:r>
              <a:rPr lang="en-US" dirty="0" err="1"/>
              <a:t>len</a:t>
            </a:r>
            <a:r>
              <a:rPr lang="en-US" dirty="0"/>
              <a:t>(df3)</a:t>
            </a:r>
          </a:p>
          <a:p>
            <a:pPr lvl="1"/>
            <a:r>
              <a:rPr lang="en-US" dirty="0"/>
              <a:t>columns: df3.columns</a:t>
            </a:r>
          </a:p>
          <a:p>
            <a:pPr lvl="1"/>
            <a:r>
              <a:rPr lang="en-US" dirty="0"/>
              <a:t>Number of columns: </a:t>
            </a:r>
            <a:r>
              <a:rPr lang="en-US" dirty="0" err="1"/>
              <a:t>len</a:t>
            </a:r>
            <a:r>
              <a:rPr lang="en-US" dirty="0"/>
              <a:t>(df3.columns)</a:t>
            </a:r>
          </a:p>
        </p:txBody>
      </p:sp>
      <p:pic>
        <p:nvPicPr>
          <p:cNvPr id="7" name="Picture 6">
            <a:extLst>
              <a:ext uri="{FF2B5EF4-FFF2-40B4-BE49-F238E27FC236}">
                <a16:creationId xmlns:a16="http://schemas.microsoft.com/office/drawing/2014/main" id="{E9F4BE98-A4AD-0133-5CBD-56B5C7F85B3D}"/>
              </a:ext>
            </a:extLst>
          </p:cNvPr>
          <p:cNvPicPr>
            <a:picLocks noChangeAspect="1"/>
          </p:cNvPicPr>
          <p:nvPr/>
        </p:nvPicPr>
        <p:blipFill>
          <a:blip r:embed="rId2"/>
          <a:stretch>
            <a:fillRect/>
          </a:stretch>
        </p:blipFill>
        <p:spPr>
          <a:xfrm>
            <a:off x="7170456" y="2572312"/>
            <a:ext cx="2979678" cy="3303556"/>
          </a:xfrm>
          <a:prstGeom prst="rect">
            <a:avLst/>
          </a:prstGeom>
        </p:spPr>
      </p:pic>
    </p:spTree>
    <p:extLst>
      <p:ext uri="{BB962C8B-B14F-4D97-AF65-F5344CB8AC3E}">
        <p14:creationId xmlns:p14="http://schemas.microsoft.com/office/powerpoint/2010/main" val="385513178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104ED3-402A-39C2-B5C0-9FA431F917DE}"/>
              </a:ext>
            </a:extLst>
          </p:cNvPr>
          <p:cNvSpPr>
            <a:spLocks noGrp="1"/>
          </p:cNvSpPr>
          <p:nvPr>
            <p:ph type="title"/>
          </p:nvPr>
        </p:nvSpPr>
        <p:spPr/>
        <p:txBody>
          <a:bodyPr/>
          <a:lstStyle/>
          <a:p>
            <a:r>
              <a:rPr lang="en-US" dirty="0"/>
              <a:t>Data Frames</a:t>
            </a:r>
          </a:p>
        </p:txBody>
      </p:sp>
      <p:sp>
        <p:nvSpPr>
          <p:cNvPr id="3" name="Content Placeholder 2">
            <a:extLst>
              <a:ext uri="{FF2B5EF4-FFF2-40B4-BE49-F238E27FC236}">
                <a16:creationId xmlns:a16="http://schemas.microsoft.com/office/drawing/2014/main" id="{CC83EFA0-8D81-8F55-8817-A78F01B905CE}"/>
              </a:ext>
            </a:extLst>
          </p:cNvPr>
          <p:cNvSpPr>
            <a:spLocks noGrp="1"/>
          </p:cNvSpPr>
          <p:nvPr>
            <p:ph idx="1"/>
          </p:nvPr>
        </p:nvSpPr>
        <p:spPr/>
        <p:txBody>
          <a:bodyPr/>
          <a:lstStyle/>
          <a:p>
            <a:r>
              <a:rPr lang="en-US" dirty="0"/>
              <a:t>Use head() and tail() function to view the first n and the last n rows:</a:t>
            </a:r>
          </a:p>
        </p:txBody>
      </p:sp>
      <p:pic>
        <p:nvPicPr>
          <p:cNvPr id="5" name="Picture 4">
            <a:extLst>
              <a:ext uri="{FF2B5EF4-FFF2-40B4-BE49-F238E27FC236}">
                <a16:creationId xmlns:a16="http://schemas.microsoft.com/office/drawing/2014/main" id="{F9FD4397-C065-A7C4-1377-4C08145F6D23}"/>
              </a:ext>
            </a:extLst>
          </p:cNvPr>
          <p:cNvPicPr>
            <a:picLocks noChangeAspect="1"/>
          </p:cNvPicPr>
          <p:nvPr/>
        </p:nvPicPr>
        <p:blipFill>
          <a:blip r:embed="rId2"/>
          <a:stretch>
            <a:fillRect/>
          </a:stretch>
        </p:blipFill>
        <p:spPr>
          <a:xfrm>
            <a:off x="4108968" y="3246740"/>
            <a:ext cx="2693903" cy="2629128"/>
          </a:xfrm>
          <a:prstGeom prst="rect">
            <a:avLst/>
          </a:prstGeom>
        </p:spPr>
      </p:pic>
    </p:spTree>
    <p:extLst>
      <p:ext uri="{BB962C8B-B14F-4D97-AF65-F5344CB8AC3E}">
        <p14:creationId xmlns:p14="http://schemas.microsoft.com/office/powerpoint/2010/main" val="102351388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C271A9-772D-311D-1321-C3F2E7B93F4A}"/>
              </a:ext>
            </a:extLst>
          </p:cNvPr>
          <p:cNvSpPr>
            <a:spLocks noGrp="1"/>
          </p:cNvSpPr>
          <p:nvPr>
            <p:ph type="title"/>
          </p:nvPr>
        </p:nvSpPr>
        <p:spPr/>
        <p:txBody>
          <a:bodyPr/>
          <a:lstStyle/>
          <a:p>
            <a:r>
              <a:rPr lang="en-US" dirty="0"/>
              <a:t>Data Frames</a:t>
            </a:r>
          </a:p>
        </p:txBody>
      </p:sp>
      <p:sp>
        <p:nvSpPr>
          <p:cNvPr id="3" name="Content Placeholder 2">
            <a:extLst>
              <a:ext uri="{FF2B5EF4-FFF2-40B4-BE49-F238E27FC236}">
                <a16:creationId xmlns:a16="http://schemas.microsoft.com/office/drawing/2014/main" id="{FADC3866-4B13-6BFC-B606-911F6A840F2A}"/>
              </a:ext>
            </a:extLst>
          </p:cNvPr>
          <p:cNvSpPr>
            <a:spLocks noGrp="1"/>
          </p:cNvSpPr>
          <p:nvPr>
            <p:ph idx="1"/>
          </p:nvPr>
        </p:nvSpPr>
        <p:spPr/>
        <p:txBody>
          <a:bodyPr/>
          <a:lstStyle/>
          <a:p>
            <a:r>
              <a:rPr lang="en-US" dirty="0"/>
              <a:t>Use column name to view a column date in two ways:</a:t>
            </a:r>
          </a:p>
        </p:txBody>
      </p:sp>
      <p:pic>
        <p:nvPicPr>
          <p:cNvPr id="5" name="Picture 4">
            <a:extLst>
              <a:ext uri="{FF2B5EF4-FFF2-40B4-BE49-F238E27FC236}">
                <a16:creationId xmlns:a16="http://schemas.microsoft.com/office/drawing/2014/main" id="{20906E8E-651B-00A3-09EB-83977E380D7F}"/>
              </a:ext>
            </a:extLst>
          </p:cNvPr>
          <p:cNvPicPr>
            <a:picLocks noChangeAspect="1"/>
          </p:cNvPicPr>
          <p:nvPr/>
        </p:nvPicPr>
        <p:blipFill>
          <a:blip r:embed="rId2"/>
          <a:stretch>
            <a:fillRect/>
          </a:stretch>
        </p:blipFill>
        <p:spPr>
          <a:xfrm>
            <a:off x="3906374" y="3475256"/>
            <a:ext cx="3353091" cy="2274767"/>
          </a:xfrm>
          <a:prstGeom prst="rect">
            <a:avLst/>
          </a:prstGeom>
        </p:spPr>
      </p:pic>
    </p:spTree>
    <p:extLst>
      <p:ext uri="{BB962C8B-B14F-4D97-AF65-F5344CB8AC3E}">
        <p14:creationId xmlns:p14="http://schemas.microsoft.com/office/powerpoint/2010/main" val="512697391"/>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999C40-1935-E1DE-9FF7-8E379A014082}"/>
              </a:ext>
            </a:extLst>
          </p:cNvPr>
          <p:cNvSpPr>
            <a:spLocks noGrp="1"/>
          </p:cNvSpPr>
          <p:nvPr>
            <p:ph type="title"/>
          </p:nvPr>
        </p:nvSpPr>
        <p:spPr/>
        <p:txBody>
          <a:bodyPr/>
          <a:lstStyle/>
          <a:p>
            <a:r>
              <a:rPr lang="en-US" dirty="0"/>
              <a:t>Data Frames</a:t>
            </a:r>
          </a:p>
        </p:txBody>
      </p:sp>
      <p:sp>
        <p:nvSpPr>
          <p:cNvPr id="3" name="Content Placeholder 2">
            <a:extLst>
              <a:ext uri="{FF2B5EF4-FFF2-40B4-BE49-F238E27FC236}">
                <a16:creationId xmlns:a16="http://schemas.microsoft.com/office/drawing/2014/main" id="{FCB9BA6F-E3B5-D13B-BDB2-6FF6038FF5F2}"/>
              </a:ext>
            </a:extLst>
          </p:cNvPr>
          <p:cNvSpPr>
            <a:spLocks noGrp="1"/>
          </p:cNvSpPr>
          <p:nvPr>
            <p:ph idx="1"/>
          </p:nvPr>
        </p:nvSpPr>
        <p:spPr/>
        <p:txBody>
          <a:bodyPr/>
          <a:lstStyle/>
          <a:p>
            <a:r>
              <a:rPr lang="en-US" dirty="0"/>
              <a:t>Use list of column names to view multi-column data:</a:t>
            </a:r>
          </a:p>
        </p:txBody>
      </p:sp>
      <p:pic>
        <p:nvPicPr>
          <p:cNvPr id="5" name="Picture 4">
            <a:extLst>
              <a:ext uri="{FF2B5EF4-FFF2-40B4-BE49-F238E27FC236}">
                <a16:creationId xmlns:a16="http://schemas.microsoft.com/office/drawing/2014/main" id="{04470D45-9BA9-AF46-3B4B-CAD952EFE119}"/>
              </a:ext>
            </a:extLst>
          </p:cNvPr>
          <p:cNvPicPr>
            <a:picLocks noChangeAspect="1"/>
          </p:cNvPicPr>
          <p:nvPr/>
        </p:nvPicPr>
        <p:blipFill>
          <a:blip r:embed="rId2"/>
          <a:stretch>
            <a:fillRect/>
          </a:stretch>
        </p:blipFill>
        <p:spPr>
          <a:xfrm>
            <a:off x="3719075" y="3334958"/>
            <a:ext cx="2762489" cy="1417443"/>
          </a:xfrm>
          <a:prstGeom prst="rect">
            <a:avLst/>
          </a:prstGeom>
        </p:spPr>
      </p:pic>
    </p:spTree>
    <p:extLst>
      <p:ext uri="{BB962C8B-B14F-4D97-AF65-F5344CB8AC3E}">
        <p14:creationId xmlns:p14="http://schemas.microsoft.com/office/powerpoint/2010/main" val="3834701981"/>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9AFA-D393-5799-4AEB-A7DBA10EE224}"/>
              </a:ext>
            </a:extLst>
          </p:cNvPr>
          <p:cNvSpPr>
            <a:spLocks noGrp="1"/>
          </p:cNvSpPr>
          <p:nvPr>
            <p:ph type="title"/>
          </p:nvPr>
        </p:nvSpPr>
        <p:spPr/>
        <p:txBody>
          <a:bodyPr/>
          <a:lstStyle/>
          <a:p>
            <a:r>
              <a:rPr lang="en-US" dirty="0"/>
              <a:t>Data Frames</a:t>
            </a:r>
          </a:p>
        </p:txBody>
      </p:sp>
      <p:sp>
        <p:nvSpPr>
          <p:cNvPr id="3" name="Content Placeholder 2">
            <a:extLst>
              <a:ext uri="{FF2B5EF4-FFF2-40B4-BE49-F238E27FC236}">
                <a16:creationId xmlns:a16="http://schemas.microsoft.com/office/drawing/2014/main" id="{4BD9F304-B4C1-90F9-3DA8-12C02EEF6280}"/>
              </a:ext>
            </a:extLst>
          </p:cNvPr>
          <p:cNvSpPr>
            <a:spLocks noGrp="1"/>
          </p:cNvSpPr>
          <p:nvPr>
            <p:ph idx="1"/>
          </p:nvPr>
        </p:nvSpPr>
        <p:spPr/>
        <p:txBody>
          <a:bodyPr/>
          <a:lstStyle/>
          <a:p>
            <a:r>
              <a:rPr lang="en-US" dirty="0"/>
              <a:t>Use matrix or nested lists as rows to crate a data frame:</a:t>
            </a:r>
          </a:p>
        </p:txBody>
      </p:sp>
      <p:pic>
        <p:nvPicPr>
          <p:cNvPr id="5" name="Picture 4">
            <a:extLst>
              <a:ext uri="{FF2B5EF4-FFF2-40B4-BE49-F238E27FC236}">
                <a16:creationId xmlns:a16="http://schemas.microsoft.com/office/drawing/2014/main" id="{761126F9-1472-C3D3-22D7-4C82190DD800}"/>
              </a:ext>
            </a:extLst>
          </p:cNvPr>
          <p:cNvPicPr>
            <a:picLocks noChangeAspect="1"/>
          </p:cNvPicPr>
          <p:nvPr/>
        </p:nvPicPr>
        <p:blipFill>
          <a:blip r:embed="rId2"/>
          <a:stretch>
            <a:fillRect/>
          </a:stretch>
        </p:blipFill>
        <p:spPr>
          <a:xfrm>
            <a:off x="3524404" y="3548037"/>
            <a:ext cx="5353514" cy="1733700"/>
          </a:xfrm>
          <a:prstGeom prst="rect">
            <a:avLst/>
          </a:prstGeom>
        </p:spPr>
      </p:pic>
    </p:spTree>
    <p:extLst>
      <p:ext uri="{BB962C8B-B14F-4D97-AF65-F5344CB8AC3E}">
        <p14:creationId xmlns:p14="http://schemas.microsoft.com/office/powerpoint/2010/main" val="252647198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5AB2E8-2227-48AC-B448-40A33B33F014}"/>
              </a:ext>
            </a:extLst>
          </p:cNvPr>
          <p:cNvSpPr>
            <a:spLocks noGrp="1"/>
          </p:cNvSpPr>
          <p:nvPr>
            <p:ph type="title"/>
          </p:nvPr>
        </p:nvSpPr>
        <p:spPr/>
        <p:txBody>
          <a:bodyPr/>
          <a:lstStyle/>
          <a:p>
            <a:r>
              <a:rPr lang="en-US" dirty="0"/>
              <a:t>Data Frames</a:t>
            </a:r>
          </a:p>
        </p:txBody>
      </p:sp>
      <p:sp>
        <p:nvSpPr>
          <p:cNvPr id="3" name="Content Placeholder 2">
            <a:extLst>
              <a:ext uri="{FF2B5EF4-FFF2-40B4-BE49-F238E27FC236}">
                <a16:creationId xmlns:a16="http://schemas.microsoft.com/office/drawing/2014/main" id="{5963F64C-EDF2-0EFD-DEA9-B61E037A78E0}"/>
              </a:ext>
            </a:extLst>
          </p:cNvPr>
          <p:cNvSpPr>
            <a:spLocks noGrp="1"/>
          </p:cNvSpPr>
          <p:nvPr>
            <p:ph idx="1"/>
          </p:nvPr>
        </p:nvSpPr>
        <p:spPr/>
        <p:txBody>
          <a:bodyPr/>
          <a:lstStyle/>
          <a:p>
            <a:r>
              <a:rPr lang="en-US" dirty="0"/>
              <a:t>Append a new row to the end of a data frame:</a:t>
            </a:r>
          </a:p>
        </p:txBody>
      </p:sp>
      <p:pic>
        <p:nvPicPr>
          <p:cNvPr id="6" name="Picture 5">
            <a:extLst>
              <a:ext uri="{FF2B5EF4-FFF2-40B4-BE49-F238E27FC236}">
                <a16:creationId xmlns:a16="http://schemas.microsoft.com/office/drawing/2014/main" id="{FDC608DC-E7AD-36AA-31D6-E8F9F773DB8B}"/>
              </a:ext>
            </a:extLst>
          </p:cNvPr>
          <p:cNvPicPr>
            <a:picLocks noChangeAspect="1"/>
          </p:cNvPicPr>
          <p:nvPr/>
        </p:nvPicPr>
        <p:blipFill>
          <a:blip r:embed="rId2"/>
          <a:stretch>
            <a:fillRect/>
          </a:stretch>
        </p:blipFill>
        <p:spPr>
          <a:xfrm>
            <a:off x="3482511" y="3478921"/>
            <a:ext cx="4027519" cy="1646063"/>
          </a:xfrm>
          <a:prstGeom prst="rect">
            <a:avLst/>
          </a:prstGeom>
        </p:spPr>
      </p:pic>
    </p:spTree>
    <p:extLst>
      <p:ext uri="{BB962C8B-B14F-4D97-AF65-F5344CB8AC3E}">
        <p14:creationId xmlns:p14="http://schemas.microsoft.com/office/powerpoint/2010/main" val="3628695773"/>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753B02-4C34-CFE7-D4E8-0CD090799D7F}"/>
              </a:ext>
            </a:extLst>
          </p:cNvPr>
          <p:cNvSpPr>
            <a:spLocks noGrp="1"/>
          </p:cNvSpPr>
          <p:nvPr>
            <p:ph type="title"/>
          </p:nvPr>
        </p:nvSpPr>
        <p:spPr/>
        <p:txBody>
          <a:bodyPr/>
          <a:lstStyle/>
          <a:p>
            <a:r>
              <a:rPr lang="en-US" dirty="0"/>
              <a:t>Data Frames</a:t>
            </a:r>
          </a:p>
        </p:txBody>
      </p:sp>
      <p:sp>
        <p:nvSpPr>
          <p:cNvPr id="3" name="Content Placeholder 2">
            <a:extLst>
              <a:ext uri="{FF2B5EF4-FFF2-40B4-BE49-F238E27FC236}">
                <a16:creationId xmlns:a16="http://schemas.microsoft.com/office/drawing/2014/main" id="{4F6EB840-6C65-76F5-16DA-8BC0545DBFC2}"/>
              </a:ext>
            </a:extLst>
          </p:cNvPr>
          <p:cNvSpPr>
            <a:spLocks noGrp="1"/>
          </p:cNvSpPr>
          <p:nvPr>
            <p:ph idx="1"/>
          </p:nvPr>
        </p:nvSpPr>
        <p:spPr/>
        <p:txBody>
          <a:bodyPr/>
          <a:lstStyle/>
          <a:p>
            <a:r>
              <a:rPr lang="en-US" dirty="0"/>
              <a:t>Use dictionaries to create a data frame:</a:t>
            </a:r>
          </a:p>
        </p:txBody>
      </p:sp>
      <p:pic>
        <p:nvPicPr>
          <p:cNvPr id="5" name="Picture 4">
            <a:extLst>
              <a:ext uri="{FF2B5EF4-FFF2-40B4-BE49-F238E27FC236}">
                <a16:creationId xmlns:a16="http://schemas.microsoft.com/office/drawing/2014/main" id="{0AFC8704-20A4-2DCB-C004-56018E5FC902}"/>
              </a:ext>
            </a:extLst>
          </p:cNvPr>
          <p:cNvPicPr>
            <a:picLocks noChangeAspect="1"/>
          </p:cNvPicPr>
          <p:nvPr/>
        </p:nvPicPr>
        <p:blipFill>
          <a:blip r:embed="rId2"/>
          <a:stretch>
            <a:fillRect/>
          </a:stretch>
        </p:blipFill>
        <p:spPr>
          <a:xfrm>
            <a:off x="2433102" y="3654356"/>
            <a:ext cx="5029636" cy="1581287"/>
          </a:xfrm>
          <a:prstGeom prst="rect">
            <a:avLst/>
          </a:prstGeom>
        </p:spPr>
      </p:pic>
    </p:spTree>
    <p:extLst>
      <p:ext uri="{BB962C8B-B14F-4D97-AF65-F5344CB8AC3E}">
        <p14:creationId xmlns:p14="http://schemas.microsoft.com/office/powerpoint/2010/main" val="3853303016"/>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71189D-18FA-A302-A152-1A4FEEE82005}"/>
              </a:ext>
            </a:extLst>
          </p:cNvPr>
          <p:cNvSpPr>
            <a:spLocks noGrp="1"/>
          </p:cNvSpPr>
          <p:nvPr>
            <p:ph type="title"/>
          </p:nvPr>
        </p:nvSpPr>
        <p:spPr/>
        <p:txBody>
          <a:bodyPr/>
          <a:lstStyle/>
          <a:p>
            <a:r>
              <a:rPr lang="en-US" dirty="0"/>
              <a:t>Data Frames</a:t>
            </a:r>
          </a:p>
        </p:txBody>
      </p:sp>
      <p:sp>
        <p:nvSpPr>
          <p:cNvPr id="3" name="Content Placeholder 2">
            <a:extLst>
              <a:ext uri="{FF2B5EF4-FFF2-40B4-BE49-F238E27FC236}">
                <a16:creationId xmlns:a16="http://schemas.microsoft.com/office/drawing/2014/main" id="{F697834B-1B04-53F5-376B-18F8EDED7FBD}"/>
              </a:ext>
            </a:extLst>
          </p:cNvPr>
          <p:cNvSpPr>
            <a:spLocks noGrp="1"/>
          </p:cNvSpPr>
          <p:nvPr>
            <p:ph idx="1"/>
          </p:nvPr>
        </p:nvSpPr>
        <p:spPr/>
        <p:txBody>
          <a:bodyPr/>
          <a:lstStyle/>
          <a:p>
            <a:r>
              <a:rPr lang="en-US" dirty="0"/>
              <a:t>Use </a:t>
            </a:r>
            <a:r>
              <a:rPr lang="en-US" dirty="0" err="1"/>
              <a:t>concat</a:t>
            </a:r>
            <a:r>
              <a:rPr lang="en-US" dirty="0"/>
              <a:t>() function to combine data frames by rows:</a:t>
            </a:r>
          </a:p>
        </p:txBody>
      </p:sp>
      <p:pic>
        <p:nvPicPr>
          <p:cNvPr id="6" name="Picture 5">
            <a:extLst>
              <a:ext uri="{FF2B5EF4-FFF2-40B4-BE49-F238E27FC236}">
                <a16:creationId xmlns:a16="http://schemas.microsoft.com/office/drawing/2014/main" id="{A1D1E7D5-25BA-BE5C-CCE1-DDE2A585EC2B}"/>
              </a:ext>
            </a:extLst>
          </p:cNvPr>
          <p:cNvPicPr>
            <a:picLocks noChangeAspect="1"/>
          </p:cNvPicPr>
          <p:nvPr/>
        </p:nvPicPr>
        <p:blipFill>
          <a:blip r:embed="rId2"/>
          <a:stretch>
            <a:fillRect/>
          </a:stretch>
        </p:blipFill>
        <p:spPr>
          <a:xfrm>
            <a:off x="2747958" y="3347321"/>
            <a:ext cx="4877223" cy="2190940"/>
          </a:xfrm>
          <a:prstGeom prst="rect">
            <a:avLst/>
          </a:prstGeom>
        </p:spPr>
      </p:pic>
    </p:spTree>
    <p:extLst>
      <p:ext uri="{BB962C8B-B14F-4D97-AF65-F5344CB8AC3E}">
        <p14:creationId xmlns:p14="http://schemas.microsoft.com/office/powerpoint/2010/main" val="2890669099"/>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89D49-A3C4-ED2E-E762-144EBA0B685F}"/>
              </a:ext>
            </a:extLst>
          </p:cNvPr>
          <p:cNvSpPr>
            <a:spLocks noGrp="1"/>
          </p:cNvSpPr>
          <p:nvPr>
            <p:ph type="title"/>
          </p:nvPr>
        </p:nvSpPr>
        <p:spPr/>
        <p:txBody>
          <a:bodyPr/>
          <a:lstStyle/>
          <a:p>
            <a:r>
              <a:rPr lang="en-US" dirty="0"/>
              <a:t>Data Frames</a:t>
            </a:r>
          </a:p>
        </p:txBody>
      </p:sp>
      <p:sp>
        <p:nvSpPr>
          <p:cNvPr id="3" name="Content Placeholder 2">
            <a:extLst>
              <a:ext uri="{FF2B5EF4-FFF2-40B4-BE49-F238E27FC236}">
                <a16:creationId xmlns:a16="http://schemas.microsoft.com/office/drawing/2014/main" id="{56D8C5D0-E73C-8400-FAA6-914260E4A245}"/>
              </a:ext>
            </a:extLst>
          </p:cNvPr>
          <p:cNvSpPr>
            <a:spLocks noGrp="1"/>
          </p:cNvSpPr>
          <p:nvPr>
            <p:ph idx="1"/>
          </p:nvPr>
        </p:nvSpPr>
        <p:spPr/>
        <p:txBody>
          <a:bodyPr/>
          <a:lstStyle/>
          <a:p>
            <a:r>
              <a:rPr lang="en-US" dirty="0"/>
              <a:t>Add a new column to or modify a column in a data frame: </a:t>
            </a:r>
          </a:p>
        </p:txBody>
      </p:sp>
      <p:pic>
        <p:nvPicPr>
          <p:cNvPr id="5" name="Picture 4">
            <a:extLst>
              <a:ext uri="{FF2B5EF4-FFF2-40B4-BE49-F238E27FC236}">
                <a16:creationId xmlns:a16="http://schemas.microsoft.com/office/drawing/2014/main" id="{C2DA4A26-6C47-C141-C428-61F8FF21C53B}"/>
              </a:ext>
            </a:extLst>
          </p:cNvPr>
          <p:cNvPicPr>
            <a:picLocks noChangeAspect="1"/>
          </p:cNvPicPr>
          <p:nvPr/>
        </p:nvPicPr>
        <p:blipFill>
          <a:blip r:embed="rId2"/>
          <a:stretch>
            <a:fillRect/>
          </a:stretch>
        </p:blipFill>
        <p:spPr>
          <a:xfrm>
            <a:off x="3282653" y="3314601"/>
            <a:ext cx="3638865" cy="2286198"/>
          </a:xfrm>
          <a:prstGeom prst="rect">
            <a:avLst/>
          </a:prstGeom>
        </p:spPr>
      </p:pic>
    </p:spTree>
    <p:extLst>
      <p:ext uri="{BB962C8B-B14F-4D97-AF65-F5344CB8AC3E}">
        <p14:creationId xmlns:p14="http://schemas.microsoft.com/office/powerpoint/2010/main" val="35249031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AE8E24-4A55-03B7-8C85-2860FA9BD234}"/>
              </a:ext>
            </a:extLst>
          </p:cNvPr>
          <p:cNvSpPr>
            <a:spLocks noGrp="1"/>
          </p:cNvSpPr>
          <p:nvPr>
            <p:ph type="title"/>
          </p:nvPr>
        </p:nvSpPr>
        <p:spPr/>
        <p:txBody>
          <a:bodyPr>
            <a:normAutofit fontScale="90000"/>
          </a:bodyPr>
          <a:lstStyle/>
          <a:p>
            <a:r>
              <a:rPr lang="en-US" dirty="0"/>
              <a:t>Install </a:t>
            </a:r>
            <a:r>
              <a:rPr lang="en-US" dirty="0" err="1"/>
              <a:t>miniconda</a:t>
            </a:r>
            <a:r>
              <a:rPr lang="en-US" dirty="0"/>
              <a:t> for Environment Isolation</a:t>
            </a:r>
          </a:p>
        </p:txBody>
      </p:sp>
      <p:sp>
        <p:nvSpPr>
          <p:cNvPr id="3" name="Content Placeholder 2">
            <a:extLst>
              <a:ext uri="{FF2B5EF4-FFF2-40B4-BE49-F238E27FC236}">
                <a16:creationId xmlns:a16="http://schemas.microsoft.com/office/drawing/2014/main" id="{EA00C577-51E8-F0B9-A570-EF04DE9C8442}"/>
              </a:ext>
            </a:extLst>
          </p:cNvPr>
          <p:cNvSpPr>
            <a:spLocks noGrp="1"/>
          </p:cNvSpPr>
          <p:nvPr>
            <p:ph idx="1"/>
          </p:nvPr>
        </p:nvSpPr>
        <p:spPr/>
        <p:txBody>
          <a:bodyPr/>
          <a:lstStyle/>
          <a:p>
            <a:r>
              <a:rPr lang="en-US" dirty="0"/>
              <a:t>Python libraries may conflict with each others; if you just keep on adding new ones, your old one may no longer work if their dependence libraries get replaced with new ones. </a:t>
            </a:r>
          </a:p>
          <a:p>
            <a:r>
              <a:rPr lang="en-US" dirty="0"/>
              <a:t>To avoid such conflicts, it is suggested that you install Anaconda or </a:t>
            </a:r>
            <a:r>
              <a:rPr lang="en-US" dirty="0" err="1"/>
              <a:t>miniconda</a:t>
            </a:r>
            <a:r>
              <a:rPr lang="en-US" dirty="0"/>
              <a:t> to create separate environments with packages that you need for a project. Crate a different for a new project.</a:t>
            </a:r>
          </a:p>
          <a:p>
            <a:r>
              <a:rPr lang="en-US" dirty="0"/>
              <a:t>Follow this guideline </a:t>
            </a:r>
            <a:r>
              <a:rPr lang="en-US" dirty="0">
                <a:hlinkClick r:id="rId2"/>
              </a:rPr>
              <a:t>https://www.ecourse.org/news.asp?which=6501</a:t>
            </a:r>
            <a:r>
              <a:rPr lang="en-US" dirty="0"/>
              <a:t> to install </a:t>
            </a:r>
            <a:r>
              <a:rPr lang="en-US" dirty="0" err="1"/>
              <a:t>miniconda</a:t>
            </a:r>
            <a:r>
              <a:rPr lang="en-US" dirty="0"/>
              <a:t> with </a:t>
            </a:r>
            <a:r>
              <a:rPr lang="en-US" dirty="0" err="1"/>
              <a:t>builtin</a:t>
            </a:r>
            <a:r>
              <a:rPr lang="en-US" dirty="0"/>
              <a:t> 3.9</a:t>
            </a:r>
          </a:p>
        </p:txBody>
      </p:sp>
    </p:spTree>
    <p:extLst>
      <p:ext uri="{BB962C8B-B14F-4D97-AF65-F5344CB8AC3E}">
        <p14:creationId xmlns:p14="http://schemas.microsoft.com/office/powerpoint/2010/main" val="221908113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AD08A0-9D61-0BEA-239F-CFDB7C5678F0}"/>
              </a:ext>
            </a:extLst>
          </p:cNvPr>
          <p:cNvSpPr>
            <a:spLocks noGrp="1"/>
          </p:cNvSpPr>
          <p:nvPr>
            <p:ph type="title"/>
          </p:nvPr>
        </p:nvSpPr>
        <p:spPr/>
        <p:txBody>
          <a:bodyPr/>
          <a:lstStyle/>
          <a:p>
            <a:r>
              <a:rPr lang="en-US" dirty="0"/>
              <a:t>Data Frames</a:t>
            </a:r>
          </a:p>
        </p:txBody>
      </p:sp>
      <p:sp>
        <p:nvSpPr>
          <p:cNvPr id="3" name="Content Placeholder 2">
            <a:extLst>
              <a:ext uri="{FF2B5EF4-FFF2-40B4-BE49-F238E27FC236}">
                <a16:creationId xmlns:a16="http://schemas.microsoft.com/office/drawing/2014/main" id="{29B758B5-3D1B-B920-9F75-EFD3D043B418}"/>
              </a:ext>
            </a:extLst>
          </p:cNvPr>
          <p:cNvSpPr>
            <a:spLocks noGrp="1"/>
          </p:cNvSpPr>
          <p:nvPr>
            <p:ph idx="1"/>
          </p:nvPr>
        </p:nvSpPr>
        <p:spPr/>
        <p:txBody>
          <a:bodyPr/>
          <a:lstStyle/>
          <a:p>
            <a:r>
              <a:rPr lang="en-US" dirty="0"/>
              <a:t>Add a new column using insert() function:</a:t>
            </a:r>
          </a:p>
        </p:txBody>
      </p:sp>
      <p:pic>
        <p:nvPicPr>
          <p:cNvPr id="5" name="Picture 4">
            <a:extLst>
              <a:ext uri="{FF2B5EF4-FFF2-40B4-BE49-F238E27FC236}">
                <a16:creationId xmlns:a16="http://schemas.microsoft.com/office/drawing/2014/main" id="{175E8427-A6FD-947F-7498-B3806A1C05BD}"/>
              </a:ext>
            </a:extLst>
          </p:cNvPr>
          <p:cNvPicPr>
            <a:picLocks noChangeAspect="1"/>
          </p:cNvPicPr>
          <p:nvPr/>
        </p:nvPicPr>
        <p:blipFill>
          <a:blip r:embed="rId2"/>
          <a:stretch>
            <a:fillRect/>
          </a:stretch>
        </p:blipFill>
        <p:spPr>
          <a:xfrm>
            <a:off x="2439362" y="3375072"/>
            <a:ext cx="6458510" cy="2095682"/>
          </a:xfrm>
          <a:prstGeom prst="rect">
            <a:avLst/>
          </a:prstGeom>
        </p:spPr>
      </p:pic>
    </p:spTree>
    <p:extLst>
      <p:ext uri="{BB962C8B-B14F-4D97-AF65-F5344CB8AC3E}">
        <p14:creationId xmlns:p14="http://schemas.microsoft.com/office/powerpoint/2010/main" val="954747"/>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EDB69E-78BC-E9A6-44AB-0BEDA8B82581}"/>
              </a:ext>
            </a:extLst>
          </p:cNvPr>
          <p:cNvSpPr>
            <a:spLocks noGrp="1"/>
          </p:cNvSpPr>
          <p:nvPr>
            <p:ph type="title"/>
          </p:nvPr>
        </p:nvSpPr>
        <p:spPr/>
        <p:txBody>
          <a:bodyPr/>
          <a:lstStyle/>
          <a:p>
            <a:r>
              <a:rPr lang="en-US" dirty="0"/>
              <a:t>Data Frames</a:t>
            </a:r>
          </a:p>
        </p:txBody>
      </p:sp>
      <p:sp>
        <p:nvSpPr>
          <p:cNvPr id="3" name="Content Placeholder 2">
            <a:extLst>
              <a:ext uri="{FF2B5EF4-FFF2-40B4-BE49-F238E27FC236}">
                <a16:creationId xmlns:a16="http://schemas.microsoft.com/office/drawing/2014/main" id="{8B10A022-6EAA-DF01-4270-C5CC8EAB831D}"/>
              </a:ext>
            </a:extLst>
          </p:cNvPr>
          <p:cNvSpPr>
            <a:spLocks noGrp="1"/>
          </p:cNvSpPr>
          <p:nvPr>
            <p:ph idx="1"/>
          </p:nvPr>
        </p:nvSpPr>
        <p:spPr/>
        <p:txBody>
          <a:bodyPr/>
          <a:lstStyle/>
          <a:p>
            <a:r>
              <a:rPr lang="en-US" dirty="0"/>
              <a:t>Add a new column to a data frame using assign() function:</a:t>
            </a:r>
          </a:p>
        </p:txBody>
      </p:sp>
      <p:pic>
        <p:nvPicPr>
          <p:cNvPr id="5" name="Picture 4">
            <a:extLst>
              <a:ext uri="{FF2B5EF4-FFF2-40B4-BE49-F238E27FC236}">
                <a16:creationId xmlns:a16="http://schemas.microsoft.com/office/drawing/2014/main" id="{47202F0C-CB2B-F304-CDD5-68812889948F}"/>
              </a:ext>
            </a:extLst>
          </p:cNvPr>
          <p:cNvPicPr>
            <a:picLocks noChangeAspect="1"/>
          </p:cNvPicPr>
          <p:nvPr/>
        </p:nvPicPr>
        <p:blipFill>
          <a:blip r:embed="rId2"/>
          <a:stretch>
            <a:fillRect/>
          </a:stretch>
        </p:blipFill>
        <p:spPr>
          <a:xfrm>
            <a:off x="2859365" y="3429000"/>
            <a:ext cx="4743861" cy="2362405"/>
          </a:xfrm>
          <a:prstGeom prst="rect">
            <a:avLst/>
          </a:prstGeom>
        </p:spPr>
      </p:pic>
    </p:spTree>
    <p:extLst>
      <p:ext uri="{BB962C8B-B14F-4D97-AF65-F5344CB8AC3E}">
        <p14:creationId xmlns:p14="http://schemas.microsoft.com/office/powerpoint/2010/main" val="265889633"/>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F2387D-71AE-6D83-EB03-B7096A5E63D0}"/>
              </a:ext>
            </a:extLst>
          </p:cNvPr>
          <p:cNvSpPr>
            <a:spLocks noGrp="1"/>
          </p:cNvSpPr>
          <p:nvPr>
            <p:ph type="title"/>
          </p:nvPr>
        </p:nvSpPr>
        <p:spPr/>
        <p:txBody>
          <a:bodyPr/>
          <a:lstStyle/>
          <a:p>
            <a:r>
              <a:rPr lang="en-US" dirty="0"/>
              <a:t>Data Frames</a:t>
            </a:r>
          </a:p>
        </p:txBody>
      </p:sp>
      <p:sp>
        <p:nvSpPr>
          <p:cNvPr id="3" name="Content Placeholder 2">
            <a:extLst>
              <a:ext uri="{FF2B5EF4-FFF2-40B4-BE49-F238E27FC236}">
                <a16:creationId xmlns:a16="http://schemas.microsoft.com/office/drawing/2014/main" id="{3F2D0DD3-D454-2CA5-35C2-8F34E7096129}"/>
              </a:ext>
            </a:extLst>
          </p:cNvPr>
          <p:cNvSpPr>
            <a:spLocks noGrp="1"/>
          </p:cNvSpPr>
          <p:nvPr>
            <p:ph idx="1"/>
          </p:nvPr>
        </p:nvSpPr>
        <p:spPr/>
        <p:txBody>
          <a:bodyPr/>
          <a:lstStyle/>
          <a:p>
            <a:r>
              <a:rPr lang="en-US" dirty="0"/>
              <a:t>Change Row Index Names:</a:t>
            </a:r>
          </a:p>
        </p:txBody>
      </p:sp>
      <p:pic>
        <p:nvPicPr>
          <p:cNvPr id="5" name="Picture 4">
            <a:extLst>
              <a:ext uri="{FF2B5EF4-FFF2-40B4-BE49-F238E27FC236}">
                <a16:creationId xmlns:a16="http://schemas.microsoft.com/office/drawing/2014/main" id="{DF87DBF4-DFFB-DA1C-554D-59D4AA6C1E1F}"/>
              </a:ext>
            </a:extLst>
          </p:cNvPr>
          <p:cNvPicPr>
            <a:picLocks noChangeAspect="1"/>
          </p:cNvPicPr>
          <p:nvPr/>
        </p:nvPicPr>
        <p:blipFill>
          <a:blip r:embed="rId2"/>
          <a:stretch>
            <a:fillRect/>
          </a:stretch>
        </p:blipFill>
        <p:spPr>
          <a:xfrm>
            <a:off x="3256104" y="3474795"/>
            <a:ext cx="4705758" cy="2065199"/>
          </a:xfrm>
          <a:prstGeom prst="rect">
            <a:avLst/>
          </a:prstGeom>
        </p:spPr>
      </p:pic>
    </p:spTree>
    <p:extLst>
      <p:ext uri="{BB962C8B-B14F-4D97-AF65-F5344CB8AC3E}">
        <p14:creationId xmlns:p14="http://schemas.microsoft.com/office/powerpoint/2010/main" val="2508998884"/>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D6FBE-F27B-5758-F01D-9D44C9454FDD}"/>
              </a:ext>
            </a:extLst>
          </p:cNvPr>
          <p:cNvSpPr>
            <a:spLocks noGrp="1"/>
          </p:cNvSpPr>
          <p:nvPr>
            <p:ph type="title"/>
          </p:nvPr>
        </p:nvSpPr>
        <p:spPr/>
        <p:txBody>
          <a:bodyPr/>
          <a:lstStyle/>
          <a:p>
            <a:r>
              <a:rPr lang="en-US" dirty="0"/>
              <a:t>Data Frames</a:t>
            </a:r>
          </a:p>
        </p:txBody>
      </p:sp>
      <p:sp>
        <p:nvSpPr>
          <p:cNvPr id="3" name="Content Placeholder 2">
            <a:extLst>
              <a:ext uri="{FF2B5EF4-FFF2-40B4-BE49-F238E27FC236}">
                <a16:creationId xmlns:a16="http://schemas.microsoft.com/office/drawing/2014/main" id="{6EBDB46F-858D-C03E-BB82-0CFB187DBF32}"/>
              </a:ext>
            </a:extLst>
          </p:cNvPr>
          <p:cNvSpPr>
            <a:spLocks noGrp="1"/>
          </p:cNvSpPr>
          <p:nvPr>
            <p:ph idx="1"/>
          </p:nvPr>
        </p:nvSpPr>
        <p:spPr/>
        <p:txBody>
          <a:bodyPr/>
          <a:lstStyle/>
          <a:p>
            <a:r>
              <a:rPr lang="en-US" dirty="0"/>
              <a:t>Change Column Names:</a:t>
            </a:r>
          </a:p>
        </p:txBody>
      </p:sp>
      <p:pic>
        <p:nvPicPr>
          <p:cNvPr id="5" name="Picture 4">
            <a:extLst>
              <a:ext uri="{FF2B5EF4-FFF2-40B4-BE49-F238E27FC236}">
                <a16:creationId xmlns:a16="http://schemas.microsoft.com/office/drawing/2014/main" id="{A13B081D-372F-A323-6FC7-36ABA429C0B1}"/>
              </a:ext>
            </a:extLst>
          </p:cNvPr>
          <p:cNvPicPr>
            <a:picLocks noChangeAspect="1"/>
          </p:cNvPicPr>
          <p:nvPr/>
        </p:nvPicPr>
        <p:blipFill>
          <a:blip r:embed="rId2"/>
          <a:stretch>
            <a:fillRect/>
          </a:stretch>
        </p:blipFill>
        <p:spPr>
          <a:xfrm>
            <a:off x="2603348" y="3551073"/>
            <a:ext cx="6687129" cy="2190940"/>
          </a:xfrm>
          <a:prstGeom prst="rect">
            <a:avLst/>
          </a:prstGeom>
        </p:spPr>
      </p:pic>
    </p:spTree>
    <p:extLst>
      <p:ext uri="{BB962C8B-B14F-4D97-AF65-F5344CB8AC3E}">
        <p14:creationId xmlns:p14="http://schemas.microsoft.com/office/powerpoint/2010/main" val="1654454934"/>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0F090-B478-D4B3-B90C-0749B6D0C190}"/>
              </a:ext>
            </a:extLst>
          </p:cNvPr>
          <p:cNvSpPr>
            <a:spLocks noGrp="1"/>
          </p:cNvSpPr>
          <p:nvPr>
            <p:ph type="title"/>
          </p:nvPr>
        </p:nvSpPr>
        <p:spPr/>
        <p:txBody>
          <a:bodyPr/>
          <a:lstStyle/>
          <a:p>
            <a:r>
              <a:rPr lang="en-US" dirty="0"/>
              <a:t>Data Frames</a:t>
            </a:r>
          </a:p>
        </p:txBody>
      </p:sp>
      <p:sp>
        <p:nvSpPr>
          <p:cNvPr id="3" name="Content Placeholder 2">
            <a:extLst>
              <a:ext uri="{FF2B5EF4-FFF2-40B4-BE49-F238E27FC236}">
                <a16:creationId xmlns:a16="http://schemas.microsoft.com/office/drawing/2014/main" id="{B9925B4F-395A-1C12-EA7B-2121C4DB672E}"/>
              </a:ext>
            </a:extLst>
          </p:cNvPr>
          <p:cNvSpPr>
            <a:spLocks noGrp="1"/>
          </p:cNvSpPr>
          <p:nvPr>
            <p:ph idx="1"/>
          </p:nvPr>
        </p:nvSpPr>
        <p:spPr/>
        <p:txBody>
          <a:bodyPr/>
          <a:lstStyle/>
          <a:p>
            <a:r>
              <a:rPr lang="en-US" dirty="0"/>
              <a:t>Change the Name of a Specific Column:</a:t>
            </a:r>
          </a:p>
        </p:txBody>
      </p:sp>
      <p:pic>
        <p:nvPicPr>
          <p:cNvPr id="5" name="Picture 4">
            <a:extLst>
              <a:ext uri="{FF2B5EF4-FFF2-40B4-BE49-F238E27FC236}">
                <a16:creationId xmlns:a16="http://schemas.microsoft.com/office/drawing/2014/main" id="{ABD31CA8-8E45-A3B7-8679-C24083A894F6}"/>
              </a:ext>
            </a:extLst>
          </p:cNvPr>
          <p:cNvPicPr>
            <a:picLocks noChangeAspect="1"/>
          </p:cNvPicPr>
          <p:nvPr/>
        </p:nvPicPr>
        <p:blipFill>
          <a:blip r:embed="rId2"/>
          <a:stretch>
            <a:fillRect/>
          </a:stretch>
        </p:blipFill>
        <p:spPr>
          <a:xfrm>
            <a:off x="3603579" y="3251659"/>
            <a:ext cx="4229467" cy="2133785"/>
          </a:xfrm>
          <a:prstGeom prst="rect">
            <a:avLst/>
          </a:prstGeom>
        </p:spPr>
      </p:pic>
    </p:spTree>
    <p:extLst>
      <p:ext uri="{BB962C8B-B14F-4D97-AF65-F5344CB8AC3E}">
        <p14:creationId xmlns:p14="http://schemas.microsoft.com/office/powerpoint/2010/main" val="3868921088"/>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77DD1C-CDCC-9BB0-F1D6-437C6133A556}"/>
              </a:ext>
            </a:extLst>
          </p:cNvPr>
          <p:cNvSpPr>
            <a:spLocks noGrp="1"/>
          </p:cNvSpPr>
          <p:nvPr>
            <p:ph type="title"/>
          </p:nvPr>
        </p:nvSpPr>
        <p:spPr/>
        <p:txBody>
          <a:bodyPr/>
          <a:lstStyle/>
          <a:p>
            <a:r>
              <a:rPr lang="en-US" dirty="0"/>
              <a:t>Data Frames</a:t>
            </a:r>
          </a:p>
        </p:txBody>
      </p:sp>
      <p:sp>
        <p:nvSpPr>
          <p:cNvPr id="3" name="Content Placeholder 2">
            <a:extLst>
              <a:ext uri="{FF2B5EF4-FFF2-40B4-BE49-F238E27FC236}">
                <a16:creationId xmlns:a16="http://schemas.microsoft.com/office/drawing/2014/main" id="{AB7E8B9E-C0FF-DC1C-D06C-7BAB6F3216C8}"/>
              </a:ext>
            </a:extLst>
          </p:cNvPr>
          <p:cNvSpPr>
            <a:spLocks noGrp="1"/>
          </p:cNvSpPr>
          <p:nvPr>
            <p:ph idx="1"/>
          </p:nvPr>
        </p:nvSpPr>
        <p:spPr/>
        <p:txBody>
          <a:bodyPr/>
          <a:lstStyle/>
          <a:p>
            <a:r>
              <a:rPr lang="en-US" dirty="0"/>
              <a:t>Get Data Frame Columns, and Column and Row Location Index:</a:t>
            </a:r>
          </a:p>
        </p:txBody>
      </p:sp>
      <p:pic>
        <p:nvPicPr>
          <p:cNvPr id="5" name="Picture 4">
            <a:extLst>
              <a:ext uri="{FF2B5EF4-FFF2-40B4-BE49-F238E27FC236}">
                <a16:creationId xmlns:a16="http://schemas.microsoft.com/office/drawing/2014/main" id="{24490A4C-4D57-4168-857E-CB685925A4A3}"/>
              </a:ext>
            </a:extLst>
          </p:cNvPr>
          <p:cNvPicPr>
            <a:picLocks noChangeAspect="1"/>
          </p:cNvPicPr>
          <p:nvPr/>
        </p:nvPicPr>
        <p:blipFill>
          <a:blip r:embed="rId2"/>
          <a:stretch>
            <a:fillRect/>
          </a:stretch>
        </p:blipFill>
        <p:spPr>
          <a:xfrm>
            <a:off x="2224744" y="3307958"/>
            <a:ext cx="6828112" cy="2667231"/>
          </a:xfrm>
          <a:prstGeom prst="rect">
            <a:avLst/>
          </a:prstGeom>
        </p:spPr>
      </p:pic>
    </p:spTree>
    <p:extLst>
      <p:ext uri="{BB962C8B-B14F-4D97-AF65-F5344CB8AC3E}">
        <p14:creationId xmlns:p14="http://schemas.microsoft.com/office/powerpoint/2010/main" val="1845321729"/>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32331-C7A2-725A-FE4E-ECEAA63070F8}"/>
              </a:ext>
            </a:extLst>
          </p:cNvPr>
          <p:cNvSpPr>
            <a:spLocks noGrp="1"/>
          </p:cNvSpPr>
          <p:nvPr>
            <p:ph type="title"/>
          </p:nvPr>
        </p:nvSpPr>
        <p:spPr/>
        <p:txBody>
          <a:bodyPr/>
          <a:lstStyle/>
          <a:p>
            <a:r>
              <a:rPr lang="en-US" dirty="0"/>
              <a:t>Data Frames</a:t>
            </a:r>
          </a:p>
        </p:txBody>
      </p:sp>
      <p:sp>
        <p:nvSpPr>
          <p:cNvPr id="3" name="Content Placeholder 2">
            <a:extLst>
              <a:ext uri="{FF2B5EF4-FFF2-40B4-BE49-F238E27FC236}">
                <a16:creationId xmlns:a16="http://schemas.microsoft.com/office/drawing/2014/main" id="{0A0D576E-C3A7-5FEF-A8A6-F6100F2D9135}"/>
              </a:ext>
            </a:extLst>
          </p:cNvPr>
          <p:cNvSpPr>
            <a:spLocks noGrp="1"/>
          </p:cNvSpPr>
          <p:nvPr>
            <p:ph idx="1"/>
          </p:nvPr>
        </p:nvSpPr>
        <p:spPr/>
        <p:txBody>
          <a:bodyPr/>
          <a:lstStyle/>
          <a:p>
            <a:r>
              <a:rPr lang="en-US" dirty="0"/>
              <a:t>Create Data Frames with Time as Row Index:</a:t>
            </a:r>
          </a:p>
        </p:txBody>
      </p:sp>
      <p:pic>
        <p:nvPicPr>
          <p:cNvPr id="5" name="Picture 4">
            <a:extLst>
              <a:ext uri="{FF2B5EF4-FFF2-40B4-BE49-F238E27FC236}">
                <a16:creationId xmlns:a16="http://schemas.microsoft.com/office/drawing/2014/main" id="{4F059D0F-2964-5801-4D5C-64FD03AF54F1}"/>
              </a:ext>
            </a:extLst>
          </p:cNvPr>
          <p:cNvPicPr>
            <a:picLocks noChangeAspect="1"/>
          </p:cNvPicPr>
          <p:nvPr/>
        </p:nvPicPr>
        <p:blipFill>
          <a:blip r:embed="rId2"/>
          <a:stretch>
            <a:fillRect/>
          </a:stretch>
        </p:blipFill>
        <p:spPr>
          <a:xfrm>
            <a:off x="3049646" y="3364124"/>
            <a:ext cx="5970787" cy="2446232"/>
          </a:xfrm>
          <a:prstGeom prst="rect">
            <a:avLst/>
          </a:prstGeom>
        </p:spPr>
      </p:pic>
    </p:spTree>
    <p:extLst>
      <p:ext uri="{BB962C8B-B14F-4D97-AF65-F5344CB8AC3E}">
        <p14:creationId xmlns:p14="http://schemas.microsoft.com/office/powerpoint/2010/main" val="2158047380"/>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BAD643-B669-6278-CD5D-0DBF410B8ECA}"/>
              </a:ext>
            </a:extLst>
          </p:cNvPr>
          <p:cNvSpPr>
            <a:spLocks noGrp="1"/>
          </p:cNvSpPr>
          <p:nvPr>
            <p:ph type="title"/>
          </p:nvPr>
        </p:nvSpPr>
        <p:spPr/>
        <p:txBody>
          <a:bodyPr/>
          <a:lstStyle/>
          <a:p>
            <a:r>
              <a:rPr lang="en-US" dirty="0"/>
              <a:t>Data Frames: Load Package Data</a:t>
            </a:r>
          </a:p>
        </p:txBody>
      </p:sp>
      <p:sp>
        <p:nvSpPr>
          <p:cNvPr id="3" name="Content Placeholder 2">
            <a:extLst>
              <a:ext uri="{FF2B5EF4-FFF2-40B4-BE49-F238E27FC236}">
                <a16:creationId xmlns:a16="http://schemas.microsoft.com/office/drawing/2014/main" id="{D33E1E65-E468-BC88-AA9A-F4B6ED626B54}"/>
              </a:ext>
            </a:extLst>
          </p:cNvPr>
          <p:cNvSpPr>
            <a:spLocks noGrp="1"/>
          </p:cNvSpPr>
          <p:nvPr>
            <p:ph idx="1"/>
          </p:nvPr>
        </p:nvSpPr>
        <p:spPr/>
        <p:txBody>
          <a:bodyPr/>
          <a:lstStyle/>
          <a:p>
            <a:r>
              <a:rPr lang="en-US" dirty="0"/>
              <a:t>Load Data in Packages:</a:t>
            </a:r>
          </a:p>
        </p:txBody>
      </p:sp>
      <p:pic>
        <p:nvPicPr>
          <p:cNvPr id="5" name="Picture 4">
            <a:extLst>
              <a:ext uri="{FF2B5EF4-FFF2-40B4-BE49-F238E27FC236}">
                <a16:creationId xmlns:a16="http://schemas.microsoft.com/office/drawing/2014/main" id="{53861F69-FB63-70F8-C82A-CF1353C243D1}"/>
              </a:ext>
            </a:extLst>
          </p:cNvPr>
          <p:cNvPicPr>
            <a:picLocks noChangeAspect="1"/>
          </p:cNvPicPr>
          <p:nvPr/>
        </p:nvPicPr>
        <p:blipFill>
          <a:blip r:embed="rId2"/>
          <a:stretch>
            <a:fillRect/>
          </a:stretch>
        </p:blipFill>
        <p:spPr>
          <a:xfrm>
            <a:off x="4562939" y="2527115"/>
            <a:ext cx="6485182" cy="3638865"/>
          </a:xfrm>
          <a:prstGeom prst="rect">
            <a:avLst/>
          </a:prstGeom>
        </p:spPr>
      </p:pic>
    </p:spTree>
    <p:extLst>
      <p:ext uri="{BB962C8B-B14F-4D97-AF65-F5344CB8AC3E}">
        <p14:creationId xmlns:p14="http://schemas.microsoft.com/office/powerpoint/2010/main" val="1177837382"/>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D2EA64-3FAB-2F75-2C45-338D4E1A2F29}"/>
              </a:ext>
            </a:extLst>
          </p:cNvPr>
          <p:cNvSpPr>
            <a:spLocks noGrp="1"/>
          </p:cNvSpPr>
          <p:nvPr>
            <p:ph type="title"/>
          </p:nvPr>
        </p:nvSpPr>
        <p:spPr/>
        <p:txBody>
          <a:bodyPr/>
          <a:lstStyle/>
          <a:p>
            <a:r>
              <a:rPr lang="en-US" dirty="0"/>
              <a:t>Data Frames: Load Data File</a:t>
            </a:r>
          </a:p>
        </p:txBody>
      </p:sp>
      <p:sp>
        <p:nvSpPr>
          <p:cNvPr id="3" name="Content Placeholder 2">
            <a:extLst>
              <a:ext uri="{FF2B5EF4-FFF2-40B4-BE49-F238E27FC236}">
                <a16:creationId xmlns:a16="http://schemas.microsoft.com/office/drawing/2014/main" id="{BDF8F8C9-3962-7BA6-3C64-C2FFB1364635}"/>
              </a:ext>
            </a:extLst>
          </p:cNvPr>
          <p:cNvSpPr>
            <a:spLocks noGrp="1"/>
          </p:cNvSpPr>
          <p:nvPr>
            <p:ph idx="1"/>
          </p:nvPr>
        </p:nvSpPr>
        <p:spPr/>
        <p:txBody>
          <a:bodyPr/>
          <a:lstStyle/>
          <a:p>
            <a:r>
              <a:rPr lang="en-US" dirty="0"/>
              <a:t>Load Data from CSV File:</a:t>
            </a:r>
          </a:p>
          <a:p>
            <a:pPr lvl="1"/>
            <a:r>
              <a:rPr lang="en-US" dirty="0"/>
              <a:t>Find and Change File Location:</a:t>
            </a:r>
          </a:p>
          <a:p>
            <a:pPr lvl="1"/>
            <a:endParaRPr lang="en-US" dirty="0"/>
          </a:p>
          <a:p>
            <a:pPr lvl="1"/>
            <a:endParaRPr lang="en-US" dirty="0"/>
          </a:p>
          <a:p>
            <a:pPr lvl="1"/>
            <a:endParaRPr lang="en-US" dirty="0"/>
          </a:p>
          <a:p>
            <a:pPr lvl="1"/>
            <a:r>
              <a:rPr lang="en-US" dirty="0"/>
              <a:t>Load File as Plain Text:</a:t>
            </a:r>
          </a:p>
        </p:txBody>
      </p:sp>
      <p:pic>
        <p:nvPicPr>
          <p:cNvPr id="6" name="Picture 5">
            <a:extLst>
              <a:ext uri="{FF2B5EF4-FFF2-40B4-BE49-F238E27FC236}">
                <a16:creationId xmlns:a16="http://schemas.microsoft.com/office/drawing/2014/main" id="{4A2C4917-7427-B8C7-FB9C-006C013E3610}"/>
              </a:ext>
            </a:extLst>
          </p:cNvPr>
          <p:cNvPicPr>
            <a:picLocks noChangeAspect="1"/>
          </p:cNvPicPr>
          <p:nvPr/>
        </p:nvPicPr>
        <p:blipFill>
          <a:blip r:embed="rId2"/>
          <a:stretch>
            <a:fillRect/>
          </a:stretch>
        </p:blipFill>
        <p:spPr>
          <a:xfrm>
            <a:off x="5735224" y="2586180"/>
            <a:ext cx="5075613" cy="1436494"/>
          </a:xfrm>
          <a:prstGeom prst="rect">
            <a:avLst/>
          </a:prstGeom>
        </p:spPr>
      </p:pic>
      <p:pic>
        <p:nvPicPr>
          <p:cNvPr id="8" name="Picture 7">
            <a:extLst>
              <a:ext uri="{FF2B5EF4-FFF2-40B4-BE49-F238E27FC236}">
                <a16:creationId xmlns:a16="http://schemas.microsoft.com/office/drawing/2014/main" id="{C43C3000-C90B-6DEF-07F6-66B997F34254}"/>
              </a:ext>
            </a:extLst>
          </p:cNvPr>
          <p:cNvPicPr>
            <a:picLocks noChangeAspect="1"/>
          </p:cNvPicPr>
          <p:nvPr/>
        </p:nvPicPr>
        <p:blipFill>
          <a:blip r:embed="rId3"/>
          <a:stretch>
            <a:fillRect/>
          </a:stretch>
        </p:blipFill>
        <p:spPr>
          <a:xfrm>
            <a:off x="5735224" y="4727267"/>
            <a:ext cx="1714649" cy="743014"/>
          </a:xfrm>
          <a:prstGeom prst="rect">
            <a:avLst/>
          </a:prstGeom>
        </p:spPr>
      </p:pic>
    </p:spTree>
    <p:extLst>
      <p:ext uri="{BB962C8B-B14F-4D97-AF65-F5344CB8AC3E}">
        <p14:creationId xmlns:p14="http://schemas.microsoft.com/office/powerpoint/2010/main" val="900067645"/>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E43921-5F46-1365-B867-62FBC7356D63}"/>
              </a:ext>
            </a:extLst>
          </p:cNvPr>
          <p:cNvSpPr>
            <a:spLocks noGrp="1"/>
          </p:cNvSpPr>
          <p:nvPr>
            <p:ph type="title"/>
          </p:nvPr>
        </p:nvSpPr>
        <p:spPr/>
        <p:txBody>
          <a:bodyPr/>
          <a:lstStyle/>
          <a:p>
            <a:r>
              <a:rPr lang="en-US" dirty="0"/>
              <a:t>Data Frames: Load Data File</a:t>
            </a:r>
          </a:p>
        </p:txBody>
      </p:sp>
      <p:sp>
        <p:nvSpPr>
          <p:cNvPr id="3" name="Content Placeholder 2">
            <a:extLst>
              <a:ext uri="{FF2B5EF4-FFF2-40B4-BE49-F238E27FC236}">
                <a16:creationId xmlns:a16="http://schemas.microsoft.com/office/drawing/2014/main" id="{856F2CE1-5924-4650-3E66-6F29E57A375C}"/>
              </a:ext>
            </a:extLst>
          </p:cNvPr>
          <p:cNvSpPr>
            <a:spLocks noGrp="1"/>
          </p:cNvSpPr>
          <p:nvPr>
            <p:ph idx="1"/>
          </p:nvPr>
        </p:nvSpPr>
        <p:spPr/>
        <p:txBody>
          <a:bodyPr/>
          <a:lstStyle/>
          <a:p>
            <a:r>
              <a:rPr lang="en-US" dirty="0"/>
              <a:t>Load CSV Files into data frames:</a:t>
            </a:r>
          </a:p>
        </p:txBody>
      </p:sp>
      <p:pic>
        <p:nvPicPr>
          <p:cNvPr id="7" name="Picture 6">
            <a:extLst>
              <a:ext uri="{FF2B5EF4-FFF2-40B4-BE49-F238E27FC236}">
                <a16:creationId xmlns:a16="http://schemas.microsoft.com/office/drawing/2014/main" id="{F29CB8D8-EBBB-3643-6C82-BF96EB007F7D}"/>
              </a:ext>
            </a:extLst>
          </p:cNvPr>
          <p:cNvPicPr>
            <a:picLocks noChangeAspect="1"/>
          </p:cNvPicPr>
          <p:nvPr/>
        </p:nvPicPr>
        <p:blipFill>
          <a:blip r:embed="rId2"/>
          <a:stretch>
            <a:fillRect/>
          </a:stretch>
        </p:blipFill>
        <p:spPr>
          <a:xfrm>
            <a:off x="1916889" y="3429000"/>
            <a:ext cx="3620198" cy="2036361"/>
          </a:xfrm>
          <a:prstGeom prst="rect">
            <a:avLst/>
          </a:prstGeom>
        </p:spPr>
      </p:pic>
      <p:pic>
        <p:nvPicPr>
          <p:cNvPr id="9" name="Picture 8">
            <a:extLst>
              <a:ext uri="{FF2B5EF4-FFF2-40B4-BE49-F238E27FC236}">
                <a16:creationId xmlns:a16="http://schemas.microsoft.com/office/drawing/2014/main" id="{9215C902-6721-526D-CF9E-48682945A806}"/>
              </a:ext>
            </a:extLst>
          </p:cNvPr>
          <p:cNvPicPr>
            <a:picLocks noChangeAspect="1"/>
          </p:cNvPicPr>
          <p:nvPr/>
        </p:nvPicPr>
        <p:blipFill>
          <a:blip r:embed="rId3"/>
          <a:stretch>
            <a:fillRect/>
          </a:stretch>
        </p:blipFill>
        <p:spPr>
          <a:xfrm>
            <a:off x="6158574" y="3489795"/>
            <a:ext cx="3290516" cy="1936970"/>
          </a:xfrm>
          <a:prstGeom prst="rect">
            <a:avLst/>
          </a:prstGeom>
        </p:spPr>
      </p:pic>
    </p:spTree>
    <p:extLst>
      <p:ext uri="{BB962C8B-B14F-4D97-AF65-F5344CB8AC3E}">
        <p14:creationId xmlns:p14="http://schemas.microsoft.com/office/powerpoint/2010/main" val="33282401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EA1DC7-1E9E-B143-DCE0-4DD287E11097}"/>
              </a:ext>
            </a:extLst>
          </p:cNvPr>
          <p:cNvSpPr>
            <a:spLocks noGrp="1"/>
          </p:cNvSpPr>
          <p:nvPr>
            <p:ph type="title"/>
          </p:nvPr>
        </p:nvSpPr>
        <p:spPr/>
        <p:txBody>
          <a:bodyPr>
            <a:normAutofit fontScale="90000"/>
          </a:bodyPr>
          <a:lstStyle/>
          <a:p>
            <a:r>
              <a:rPr lang="en-US" dirty="0"/>
              <a:t>Install </a:t>
            </a:r>
            <a:r>
              <a:rPr lang="en-US" dirty="0" err="1"/>
              <a:t>miniconda</a:t>
            </a:r>
            <a:r>
              <a:rPr lang="en-US" dirty="0"/>
              <a:t> for Environment Isolation</a:t>
            </a:r>
          </a:p>
        </p:txBody>
      </p:sp>
      <p:sp>
        <p:nvSpPr>
          <p:cNvPr id="3" name="Content Placeholder 2">
            <a:extLst>
              <a:ext uri="{FF2B5EF4-FFF2-40B4-BE49-F238E27FC236}">
                <a16:creationId xmlns:a16="http://schemas.microsoft.com/office/drawing/2014/main" id="{D7133DD7-2807-22C1-DF06-E4889969A082}"/>
              </a:ext>
            </a:extLst>
          </p:cNvPr>
          <p:cNvSpPr>
            <a:spLocks noGrp="1"/>
          </p:cNvSpPr>
          <p:nvPr>
            <p:ph idx="1"/>
          </p:nvPr>
        </p:nvSpPr>
        <p:spPr/>
        <p:txBody>
          <a:bodyPr/>
          <a:lstStyle/>
          <a:p>
            <a:r>
              <a:rPr lang="en-US" b="0" i="0" dirty="0">
                <a:solidFill>
                  <a:srgbClr val="000000"/>
                </a:solidFill>
                <a:effectLst/>
                <a:latin typeface="helvetica" panose="020B0604020202020204" pitchFamily="34" charset="0"/>
              </a:rPr>
              <a:t>Step 1: Download minconda3: download </a:t>
            </a:r>
            <a:r>
              <a:rPr lang="en-US" b="0" i="0" u="none" strike="noStrike" dirty="0">
                <a:solidFill>
                  <a:srgbClr val="0028DE"/>
                </a:solidFill>
                <a:effectLst/>
                <a:latin typeface="helvetica" panose="020B0604020202020204" pitchFamily="34" charset="0"/>
                <a:hlinkClick r:id="rId2"/>
              </a:rPr>
              <a:t>Miniconda3-py39_23.5.2-0-Windows-x86_64.exe</a:t>
            </a:r>
            <a:r>
              <a:rPr lang="en-US" b="0" i="0" dirty="0">
                <a:solidFill>
                  <a:srgbClr val="000000"/>
                </a:solidFill>
                <a:effectLst/>
                <a:latin typeface="helvetica" panose="020B0604020202020204" pitchFamily="34" charset="0"/>
              </a:rPr>
              <a:t> for the version that comes with Python 3.9. </a:t>
            </a:r>
          </a:p>
          <a:p>
            <a:r>
              <a:rPr lang="en-US" dirty="0">
                <a:solidFill>
                  <a:srgbClr val="000000"/>
                </a:solidFill>
                <a:latin typeface="helvetica" panose="020B0604020202020204" pitchFamily="34" charset="0"/>
              </a:rPr>
              <a:t>Step 2: Install for All Users and installation folder </a:t>
            </a:r>
            <a:r>
              <a:rPr lang="en-US" b="0" i="0" dirty="0">
                <a:solidFill>
                  <a:srgbClr val="000000"/>
                </a:solidFill>
                <a:effectLst/>
                <a:latin typeface="helvetica" panose="020B0604020202020204" pitchFamily="34" charset="0"/>
              </a:rPr>
              <a:t>C:\ProgramData\miniconda3 </a:t>
            </a:r>
          </a:p>
          <a:p>
            <a:r>
              <a:rPr lang="en-US" dirty="0">
                <a:solidFill>
                  <a:srgbClr val="000000"/>
                </a:solidFill>
                <a:latin typeface="helvetica" panose="020B0604020202020204" pitchFamily="34" charset="0"/>
              </a:rPr>
              <a:t>Step 3: </a:t>
            </a:r>
            <a:r>
              <a:rPr lang="en-US" b="0" i="0" dirty="0">
                <a:solidFill>
                  <a:srgbClr val="000000"/>
                </a:solidFill>
                <a:effectLst/>
                <a:latin typeface="helvetica" panose="020B0604020202020204" pitchFamily="34" charset="0"/>
              </a:rPr>
              <a:t>Add Anaconda binary code folder </a:t>
            </a:r>
            <a:r>
              <a:rPr lang="en-US" b="1" i="0" dirty="0">
                <a:solidFill>
                  <a:srgbClr val="000000"/>
                </a:solidFill>
                <a:effectLst/>
                <a:latin typeface="helvetica" panose="020B0604020202020204" pitchFamily="34" charset="0"/>
              </a:rPr>
              <a:t>C:\ProgramData\miniconda3\condabin</a:t>
            </a:r>
            <a:r>
              <a:rPr lang="en-US" b="0" i="0" dirty="0">
                <a:solidFill>
                  <a:srgbClr val="000000"/>
                </a:solidFill>
                <a:effectLst/>
                <a:latin typeface="helvetica" panose="020B0604020202020204" pitchFamily="34" charset="0"/>
              </a:rPr>
              <a:t> to the system PATH</a:t>
            </a:r>
          </a:p>
          <a:p>
            <a:r>
              <a:rPr lang="en-US" dirty="0">
                <a:solidFill>
                  <a:srgbClr val="000000"/>
                </a:solidFill>
                <a:latin typeface="helvetica" panose="020B0604020202020204" pitchFamily="34" charset="0"/>
              </a:rPr>
              <a:t>Step 4: Logout and re-login to your windows account</a:t>
            </a:r>
            <a:endParaRPr lang="en-US" b="0" i="0" dirty="0">
              <a:solidFill>
                <a:srgbClr val="000000"/>
              </a:solidFill>
              <a:effectLst/>
              <a:latin typeface="helvetica" panose="020B0604020202020204" pitchFamily="34" charset="0"/>
            </a:endParaRPr>
          </a:p>
        </p:txBody>
      </p:sp>
    </p:spTree>
    <p:extLst>
      <p:ext uri="{BB962C8B-B14F-4D97-AF65-F5344CB8AC3E}">
        <p14:creationId xmlns:p14="http://schemas.microsoft.com/office/powerpoint/2010/main" val="3235007973"/>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FC5ED-D760-9E03-9317-360E6A63E87C}"/>
              </a:ext>
            </a:extLst>
          </p:cNvPr>
          <p:cNvSpPr>
            <a:spLocks noGrp="1"/>
          </p:cNvSpPr>
          <p:nvPr>
            <p:ph type="title"/>
          </p:nvPr>
        </p:nvSpPr>
        <p:spPr/>
        <p:txBody>
          <a:bodyPr/>
          <a:lstStyle/>
          <a:p>
            <a:r>
              <a:rPr lang="en-US" dirty="0"/>
              <a:t>Data Frames: Change Column Type</a:t>
            </a:r>
          </a:p>
        </p:txBody>
      </p:sp>
      <p:sp>
        <p:nvSpPr>
          <p:cNvPr id="3" name="Content Placeholder 2">
            <a:extLst>
              <a:ext uri="{FF2B5EF4-FFF2-40B4-BE49-F238E27FC236}">
                <a16:creationId xmlns:a16="http://schemas.microsoft.com/office/drawing/2014/main" id="{B579EDA2-9E29-EB20-2BB3-0018111F38AB}"/>
              </a:ext>
            </a:extLst>
          </p:cNvPr>
          <p:cNvSpPr>
            <a:spLocks noGrp="1"/>
          </p:cNvSpPr>
          <p:nvPr>
            <p:ph idx="1"/>
          </p:nvPr>
        </p:nvSpPr>
        <p:spPr/>
        <p:txBody>
          <a:bodyPr/>
          <a:lstStyle/>
          <a:p>
            <a:r>
              <a:rPr lang="en-US" dirty="0"/>
              <a:t>Change Column Type:</a:t>
            </a:r>
          </a:p>
        </p:txBody>
      </p:sp>
      <p:pic>
        <p:nvPicPr>
          <p:cNvPr id="5" name="Picture 4">
            <a:extLst>
              <a:ext uri="{FF2B5EF4-FFF2-40B4-BE49-F238E27FC236}">
                <a16:creationId xmlns:a16="http://schemas.microsoft.com/office/drawing/2014/main" id="{7F45EECF-1648-D08F-86F1-EC86FBC49089}"/>
              </a:ext>
            </a:extLst>
          </p:cNvPr>
          <p:cNvPicPr>
            <a:picLocks noChangeAspect="1"/>
          </p:cNvPicPr>
          <p:nvPr/>
        </p:nvPicPr>
        <p:blipFill>
          <a:blip r:embed="rId2"/>
          <a:stretch>
            <a:fillRect/>
          </a:stretch>
        </p:blipFill>
        <p:spPr>
          <a:xfrm>
            <a:off x="4831121" y="2812000"/>
            <a:ext cx="3220865" cy="3156448"/>
          </a:xfrm>
          <a:prstGeom prst="rect">
            <a:avLst/>
          </a:prstGeom>
        </p:spPr>
      </p:pic>
    </p:spTree>
    <p:extLst>
      <p:ext uri="{BB962C8B-B14F-4D97-AF65-F5344CB8AC3E}">
        <p14:creationId xmlns:p14="http://schemas.microsoft.com/office/powerpoint/2010/main" val="3461103577"/>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126CDA-C6E1-3D15-EAEF-E5DE07DCBC30}"/>
              </a:ext>
            </a:extLst>
          </p:cNvPr>
          <p:cNvSpPr>
            <a:spLocks noGrp="1"/>
          </p:cNvSpPr>
          <p:nvPr>
            <p:ph type="title"/>
          </p:nvPr>
        </p:nvSpPr>
        <p:spPr/>
        <p:txBody>
          <a:bodyPr/>
          <a:lstStyle/>
          <a:p>
            <a:r>
              <a:rPr lang="en-US" dirty="0"/>
              <a:t>Data Frames: Change Column Type</a:t>
            </a:r>
          </a:p>
        </p:txBody>
      </p:sp>
      <p:sp>
        <p:nvSpPr>
          <p:cNvPr id="3" name="Content Placeholder 2">
            <a:extLst>
              <a:ext uri="{FF2B5EF4-FFF2-40B4-BE49-F238E27FC236}">
                <a16:creationId xmlns:a16="http://schemas.microsoft.com/office/drawing/2014/main" id="{951EB77B-C4A6-1C55-70B1-19C86A8BC86B}"/>
              </a:ext>
            </a:extLst>
          </p:cNvPr>
          <p:cNvSpPr>
            <a:spLocks noGrp="1"/>
          </p:cNvSpPr>
          <p:nvPr>
            <p:ph idx="1"/>
          </p:nvPr>
        </p:nvSpPr>
        <p:spPr/>
        <p:txBody>
          <a:bodyPr/>
          <a:lstStyle/>
          <a:p>
            <a:r>
              <a:rPr lang="en-US" dirty="0"/>
              <a:t>Change Column Type for Entire Data Frame:</a:t>
            </a:r>
          </a:p>
        </p:txBody>
      </p:sp>
      <p:pic>
        <p:nvPicPr>
          <p:cNvPr id="5" name="Picture 4">
            <a:extLst>
              <a:ext uri="{FF2B5EF4-FFF2-40B4-BE49-F238E27FC236}">
                <a16:creationId xmlns:a16="http://schemas.microsoft.com/office/drawing/2014/main" id="{B4C52695-E296-6A39-4851-2323C5C75CCE}"/>
              </a:ext>
            </a:extLst>
          </p:cNvPr>
          <p:cNvPicPr>
            <a:picLocks noChangeAspect="1"/>
          </p:cNvPicPr>
          <p:nvPr/>
        </p:nvPicPr>
        <p:blipFill>
          <a:blip r:embed="rId2"/>
          <a:stretch>
            <a:fillRect/>
          </a:stretch>
        </p:blipFill>
        <p:spPr>
          <a:xfrm>
            <a:off x="3208413" y="3275661"/>
            <a:ext cx="4294242" cy="2552921"/>
          </a:xfrm>
          <a:prstGeom prst="rect">
            <a:avLst/>
          </a:prstGeom>
        </p:spPr>
      </p:pic>
    </p:spTree>
    <p:extLst>
      <p:ext uri="{BB962C8B-B14F-4D97-AF65-F5344CB8AC3E}">
        <p14:creationId xmlns:p14="http://schemas.microsoft.com/office/powerpoint/2010/main" val="2965702151"/>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FCE215-9DC7-AE0B-7AC2-A35174BBA768}"/>
              </a:ext>
            </a:extLst>
          </p:cNvPr>
          <p:cNvSpPr>
            <a:spLocks noGrp="1"/>
          </p:cNvSpPr>
          <p:nvPr>
            <p:ph type="title"/>
          </p:nvPr>
        </p:nvSpPr>
        <p:spPr/>
        <p:txBody>
          <a:bodyPr/>
          <a:lstStyle/>
          <a:p>
            <a:r>
              <a:rPr lang="en-US" dirty="0"/>
              <a:t>Data Frames: Change Column Type</a:t>
            </a:r>
          </a:p>
        </p:txBody>
      </p:sp>
      <p:sp>
        <p:nvSpPr>
          <p:cNvPr id="3" name="Content Placeholder 2">
            <a:extLst>
              <a:ext uri="{FF2B5EF4-FFF2-40B4-BE49-F238E27FC236}">
                <a16:creationId xmlns:a16="http://schemas.microsoft.com/office/drawing/2014/main" id="{431B5136-EF83-D703-8057-C3CF49EED0E2}"/>
              </a:ext>
            </a:extLst>
          </p:cNvPr>
          <p:cNvSpPr>
            <a:spLocks noGrp="1"/>
          </p:cNvSpPr>
          <p:nvPr>
            <p:ph idx="1"/>
          </p:nvPr>
        </p:nvSpPr>
        <p:spPr/>
        <p:txBody>
          <a:bodyPr/>
          <a:lstStyle/>
          <a:p>
            <a:r>
              <a:rPr lang="en-US" dirty="0"/>
              <a:t>Change Types for Multiple Columns:</a:t>
            </a:r>
          </a:p>
        </p:txBody>
      </p:sp>
      <p:pic>
        <p:nvPicPr>
          <p:cNvPr id="5" name="Picture 4">
            <a:extLst>
              <a:ext uri="{FF2B5EF4-FFF2-40B4-BE49-F238E27FC236}">
                <a16:creationId xmlns:a16="http://schemas.microsoft.com/office/drawing/2014/main" id="{0D628C24-09F5-EB1C-DF70-27279E035C6C}"/>
              </a:ext>
            </a:extLst>
          </p:cNvPr>
          <p:cNvPicPr>
            <a:picLocks noChangeAspect="1"/>
          </p:cNvPicPr>
          <p:nvPr/>
        </p:nvPicPr>
        <p:blipFill>
          <a:blip r:embed="rId2"/>
          <a:stretch>
            <a:fillRect/>
          </a:stretch>
        </p:blipFill>
        <p:spPr>
          <a:xfrm>
            <a:off x="3090404" y="3296274"/>
            <a:ext cx="6732853" cy="2579594"/>
          </a:xfrm>
          <a:prstGeom prst="rect">
            <a:avLst/>
          </a:prstGeom>
        </p:spPr>
      </p:pic>
    </p:spTree>
    <p:extLst>
      <p:ext uri="{BB962C8B-B14F-4D97-AF65-F5344CB8AC3E}">
        <p14:creationId xmlns:p14="http://schemas.microsoft.com/office/powerpoint/2010/main" val="1101031949"/>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B1B4E6-5893-F065-B200-482563D23B6D}"/>
              </a:ext>
            </a:extLst>
          </p:cNvPr>
          <p:cNvSpPr>
            <a:spLocks noGrp="1"/>
          </p:cNvSpPr>
          <p:nvPr>
            <p:ph type="title"/>
          </p:nvPr>
        </p:nvSpPr>
        <p:spPr/>
        <p:txBody>
          <a:bodyPr/>
          <a:lstStyle/>
          <a:p>
            <a:r>
              <a:rPr lang="en-US" dirty="0"/>
              <a:t>Data Frames: Find Data</a:t>
            </a:r>
          </a:p>
        </p:txBody>
      </p:sp>
      <p:sp>
        <p:nvSpPr>
          <p:cNvPr id="3" name="Content Placeholder 2">
            <a:extLst>
              <a:ext uri="{FF2B5EF4-FFF2-40B4-BE49-F238E27FC236}">
                <a16:creationId xmlns:a16="http://schemas.microsoft.com/office/drawing/2014/main" id="{28EA552F-2718-C2E0-3845-68DB30F9FBF1}"/>
              </a:ext>
            </a:extLst>
          </p:cNvPr>
          <p:cNvSpPr>
            <a:spLocks noGrp="1"/>
          </p:cNvSpPr>
          <p:nvPr>
            <p:ph idx="1"/>
          </p:nvPr>
        </p:nvSpPr>
        <p:spPr/>
        <p:txBody>
          <a:bodyPr>
            <a:normAutofit fontScale="70000" lnSpcReduction="20000"/>
          </a:bodyPr>
          <a:lstStyle/>
          <a:p>
            <a:r>
              <a:rPr lang="en-US" dirty="0"/>
              <a:t>View Data using Row Index: </a:t>
            </a:r>
          </a:p>
          <a:p>
            <a:pPr marL="0" indent="0">
              <a:buNone/>
            </a:pPr>
            <a:r>
              <a:rPr lang="en-US" dirty="0"/>
              <a:t>		</a:t>
            </a:r>
            <a:r>
              <a:rPr lang="en-US" dirty="0" err="1"/>
              <a:t>data.iloc</a:t>
            </a:r>
            <a:r>
              <a:rPr lang="en-US" dirty="0"/>
              <a:t>[1:9]</a:t>
            </a:r>
          </a:p>
          <a:p>
            <a:r>
              <a:rPr lang="en-US" dirty="0"/>
              <a:t>View Data using Row and Column Index: </a:t>
            </a:r>
          </a:p>
          <a:p>
            <a:pPr marL="0" indent="0">
              <a:buNone/>
            </a:pPr>
            <a:r>
              <a:rPr lang="en-US" dirty="0"/>
              <a:t>		</a:t>
            </a:r>
            <a:r>
              <a:rPr lang="en-US" dirty="0" err="1"/>
              <a:t>data.iloc</a:t>
            </a:r>
            <a:r>
              <a:rPr lang="en-US" dirty="0"/>
              <a:t>[4:10, 2:5]</a:t>
            </a:r>
          </a:p>
          <a:p>
            <a:r>
              <a:rPr lang="en-US" dirty="0"/>
              <a:t>Find data using column values: </a:t>
            </a:r>
          </a:p>
          <a:p>
            <a:pPr marL="457200" lvl="1" indent="0">
              <a:buNone/>
            </a:pPr>
            <a:r>
              <a:rPr lang="en-US" dirty="0"/>
              <a:t>	data[data['z']==1]</a:t>
            </a:r>
          </a:p>
          <a:p>
            <a:pPr marL="457200" lvl="1" indent="0">
              <a:buNone/>
            </a:pPr>
            <a:r>
              <a:rPr lang="en-US" dirty="0"/>
              <a:t>	data[(data['x'] &gt; 0) | (data['y'] &lt; 0)]</a:t>
            </a:r>
          </a:p>
          <a:p>
            <a:pPr marL="457200" lvl="1" indent="0">
              <a:buNone/>
            </a:pPr>
            <a:r>
              <a:rPr lang="en-US" dirty="0"/>
              <a:t>	</a:t>
            </a:r>
            <a:r>
              <a:rPr lang="it-IT" dirty="0"/>
              <a:t>data[(data['x'] &gt; 5) &amp; (data['y'] &lt; 5)]</a:t>
            </a:r>
          </a:p>
          <a:p>
            <a:r>
              <a:rPr lang="en-US" dirty="0"/>
              <a:t>Use column values to find data in specific columns: </a:t>
            </a:r>
          </a:p>
          <a:p>
            <a:pPr marL="0" indent="0">
              <a:buNone/>
            </a:pPr>
            <a:r>
              <a:rPr lang="en-US" dirty="0"/>
              <a:t>		</a:t>
            </a:r>
            <a:r>
              <a:rPr lang="en-US" dirty="0" err="1"/>
              <a:t>data.loc</a:t>
            </a:r>
            <a:r>
              <a:rPr lang="en-US" dirty="0"/>
              <a:t>[data['z'] == 1, ['x', 'u']]</a:t>
            </a:r>
          </a:p>
          <a:p>
            <a:endParaRPr lang="en-US" dirty="0"/>
          </a:p>
          <a:p>
            <a:endParaRPr lang="en-US" dirty="0"/>
          </a:p>
        </p:txBody>
      </p:sp>
    </p:spTree>
    <p:extLst>
      <p:ext uri="{BB962C8B-B14F-4D97-AF65-F5344CB8AC3E}">
        <p14:creationId xmlns:p14="http://schemas.microsoft.com/office/powerpoint/2010/main" val="2217955806"/>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B2B61E-3A10-6A73-1640-685436230B63}"/>
              </a:ext>
            </a:extLst>
          </p:cNvPr>
          <p:cNvSpPr>
            <a:spLocks noGrp="1"/>
          </p:cNvSpPr>
          <p:nvPr>
            <p:ph type="title"/>
          </p:nvPr>
        </p:nvSpPr>
        <p:spPr/>
        <p:txBody>
          <a:bodyPr/>
          <a:lstStyle/>
          <a:p>
            <a:r>
              <a:rPr lang="en-US" dirty="0"/>
              <a:t>Data Analytics</a:t>
            </a:r>
          </a:p>
        </p:txBody>
      </p:sp>
      <p:sp>
        <p:nvSpPr>
          <p:cNvPr id="3" name="Content Placeholder 2">
            <a:extLst>
              <a:ext uri="{FF2B5EF4-FFF2-40B4-BE49-F238E27FC236}">
                <a16:creationId xmlns:a16="http://schemas.microsoft.com/office/drawing/2014/main" id="{7952C0C2-585B-7038-4BE8-BE720CF388E7}"/>
              </a:ext>
            </a:extLst>
          </p:cNvPr>
          <p:cNvSpPr>
            <a:spLocks noGrp="1"/>
          </p:cNvSpPr>
          <p:nvPr>
            <p:ph idx="1"/>
          </p:nvPr>
        </p:nvSpPr>
        <p:spPr/>
        <p:txBody>
          <a:bodyPr/>
          <a:lstStyle/>
          <a:p>
            <a:r>
              <a:rPr lang="en-US" dirty="0"/>
              <a:t>Use describe() function for Certain Quantitative Columns:</a:t>
            </a:r>
          </a:p>
        </p:txBody>
      </p:sp>
      <p:pic>
        <p:nvPicPr>
          <p:cNvPr id="6" name="Picture 5">
            <a:extLst>
              <a:ext uri="{FF2B5EF4-FFF2-40B4-BE49-F238E27FC236}">
                <a16:creationId xmlns:a16="http://schemas.microsoft.com/office/drawing/2014/main" id="{C3D79B59-5B97-A6E6-356C-D0073FF20405}"/>
              </a:ext>
            </a:extLst>
          </p:cNvPr>
          <p:cNvPicPr>
            <a:picLocks noChangeAspect="1"/>
          </p:cNvPicPr>
          <p:nvPr/>
        </p:nvPicPr>
        <p:blipFill>
          <a:blip r:embed="rId2"/>
          <a:stretch>
            <a:fillRect/>
          </a:stretch>
        </p:blipFill>
        <p:spPr>
          <a:xfrm>
            <a:off x="4247131" y="3079485"/>
            <a:ext cx="2465284" cy="3067316"/>
          </a:xfrm>
          <a:prstGeom prst="rect">
            <a:avLst/>
          </a:prstGeom>
        </p:spPr>
      </p:pic>
    </p:spTree>
    <p:extLst>
      <p:ext uri="{BB962C8B-B14F-4D97-AF65-F5344CB8AC3E}">
        <p14:creationId xmlns:p14="http://schemas.microsoft.com/office/powerpoint/2010/main" val="4058486556"/>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8FD21B-18D6-0C23-3DED-7E56FD17FB88}"/>
              </a:ext>
            </a:extLst>
          </p:cNvPr>
          <p:cNvSpPr>
            <a:spLocks noGrp="1"/>
          </p:cNvSpPr>
          <p:nvPr>
            <p:ph type="title"/>
          </p:nvPr>
        </p:nvSpPr>
        <p:spPr/>
        <p:txBody>
          <a:bodyPr/>
          <a:lstStyle/>
          <a:p>
            <a:r>
              <a:rPr lang="en-US" dirty="0"/>
              <a:t>Data Analytics</a:t>
            </a:r>
          </a:p>
        </p:txBody>
      </p:sp>
      <p:sp>
        <p:nvSpPr>
          <p:cNvPr id="3" name="Content Placeholder 2">
            <a:extLst>
              <a:ext uri="{FF2B5EF4-FFF2-40B4-BE49-F238E27FC236}">
                <a16:creationId xmlns:a16="http://schemas.microsoft.com/office/drawing/2014/main" id="{C658949D-296C-3DF8-12CB-45DC9C9783D4}"/>
              </a:ext>
            </a:extLst>
          </p:cNvPr>
          <p:cNvSpPr>
            <a:spLocks noGrp="1"/>
          </p:cNvSpPr>
          <p:nvPr>
            <p:ph idx="1"/>
          </p:nvPr>
        </p:nvSpPr>
        <p:spPr/>
        <p:txBody>
          <a:bodyPr/>
          <a:lstStyle/>
          <a:p>
            <a:r>
              <a:rPr lang="en-US" dirty="0"/>
              <a:t>Bar chart for category columns:</a:t>
            </a:r>
          </a:p>
        </p:txBody>
      </p:sp>
      <p:pic>
        <p:nvPicPr>
          <p:cNvPr id="10" name="Picture 9">
            <a:extLst>
              <a:ext uri="{FF2B5EF4-FFF2-40B4-BE49-F238E27FC236}">
                <a16:creationId xmlns:a16="http://schemas.microsoft.com/office/drawing/2014/main" id="{991F82F7-934F-09FF-705F-C7ACFD1464EC}"/>
              </a:ext>
            </a:extLst>
          </p:cNvPr>
          <p:cNvPicPr>
            <a:picLocks noChangeAspect="1"/>
          </p:cNvPicPr>
          <p:nvPr/>
        </p:nvPicPr>
        <p:blipFill>
          <a:blip r:embed="rId2"/>
          <a:stretch>
            <a:fillRect/>
          </a:stretch>
        </p:blipFill>
        <p:spPr>
          <a:xfrm>
            <a:off x="2217798" y="3549591"/>
            <a:ext cx="3568139" cy="873321"/>
          </a:xfrm>
          <a:prstGeom prst="rect">
            <a:avLst/>
          </a:prstGeom>
        </p:spPr>
      </p:pic>
      <p:pic>
        <p:nvPicPr>
          <p:cNvPr id="14" name="Picture 13">
            <a:extLst>
              <a:ext uri="{FF2B5EF4-FFF2-40B4-BE49-F238E27FC236}">
                <a16:creationId xmlns:a16="http://schemas.microsoft.com/office/drawing/2014/main" id="{A3A6A313-EBEB-0352-3EA9-21FCE7B3C452}"/>
              </a:ext>
            </a:extLst>
          </p:cNvPr>
          <p:cNvPicPr>
            <a:picLocks noChangeAspect="1"/>
          </p:cNvPicPr>
          <p:nvPr/>
        </p:nvPicPr>
        <p:blipFill>
          <a:blip r:embed="rId3"/>
          <a:stretch>
            <a:fillRect/>
          </a:stretch>
        </p:blipFill>
        <p:spPr>
          <a:xfrm>
            <a:off x="6543426" y="2947117"/>
            <a:ext cx="3465905" cy="2330562"/>
          </a:xfrm>
          <a:prstGeom prst="rect">
            <a:avLst/>
          </a:prstGeom>
        </p:spPr>
      </p:pic>
    </p:spTree>
    <p:extLst>
      <p:ext uri="{BB962C8B-B14F-4D97-AF65-F5344CB8AC3E}">
        <p14:creationId xmlns:p14="http://schemas.microsoft.com/office/powerpoint/2010/main" val="1864823750"/>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34FA7B-FF9F-66F1-1F1C-E21498AE30DF}"/>
              </a:ext>
            </a:extLst>
          </p:cNvPr>
          <p:cNvSpPr>
            <a:spLocks noGrp="1"/>
          </p:cNvSpPr>
          <p:nvPr>
            <p:ph type="title"/>
          </p:nvPr>
        </p:nvSpPr>
        <p:spPr/>
        <p:txBody>
          <a:bodyPr/>
          <a:lstStyle/>
          <a:p>
            <a:r>
              <a:rPr lang="en-US" dirty="0"/>
              <a:t>Data Analytics</a:t>
            </a:r>
          </a:p>
        </p:txBody>
      </p:sp>
      <p:sp>
        <p:nvSpPr>
          <p:cNvPr id="3" name="Content Placeholder 2">
            <a:extLst>
              <a:ext uri="{FF2B5EF4-FFF2-40B4-BE49-F238E27FC236}">
                <a16:creationId xmlns:a16="http://schemas.microsoft.com/office/drawing/2014/main" id="{B3A95354-E013-6708-AA02-8B3EC46549A7}"/>
              </a:ext>
            </a:extLst>
          </p:cNvPr>
          <p:cNvSpPr>
            <a:spLocks noGrp="1"/>
          </p:cNvSpPr>
          <p:nvPr>
            <p:ph idx="1"/>
          </p:nvPr>
        </p:nvSpPr>
        <p:spPr/>
        <p:txBody>
          <a:bodyPr/>
          <a:lstStyle/>
          <a:p>
            <a:r>
              <a:rPr lang="en-US" dirty="0"/>
              <a:t>Pie chart for categorical columns: </a:t>
            </a:r>
          </a:p>
        </p:txBody>
      </p:sp>
      <p:pic>
        <p:nvPicPr>
          <p:cNvPr id="9" name="Picture 8">
            <a:extLst>
              <a:ext uri="{FF2B5EF4-FFF2-40B4-BE49-F238E27FC236}">
                <a16:creationId xmlns:a16="http://schemas.microsoft.com/office/drawing/2014/main" id="{B3CF0184-0F23-81E4-8B44-0E6EF566C02E}"/>
              </a:ext>
            </a:extLst>
          </p:cNvPr>
          <p:cNvPicPr>
            <a:picLocks noChangeAspect="1"/>
          </p:cNvPicPr>
          <p:nvPr/>
        </p:nvPicPr>
        <p:blipFill>
          <a:blip r:embed="rId2"/>
          <a:stretch>
            <a:fillRect/>
          </a:stretch>
        </p:blipFill>
        <p:spPr>
          <a:xfrm>
            <a:off x="1938754" y="3613371"/>
            <a:ext cx="3638873" cy="839360"/>
          </a:xfrm>
          <a:prstGeom prst="rect">
            <a:avLst/>
          </a:prstGeom>
        </p:spPr>
      </p:pic>
      <p:pic>
        <p:nvPicPr>
          <p:cNvPr id="11" name="Picture 10">
            <a:extLst>
              <a:ext uri="{FF2B5EF4-FFF2-40B4-BE49-F238E27FC236}">
                <a16:creationId xmlns:a16="http://schemas.microsoft.com/office/drawing/2014/main" id="{422FC490-8E4F-20CB-B5D3-87D638D46EA5}"/>
              </a:ext>
            </a:extLst>
          </p:cNvPr>
          <p:cNvPicPr>
            <a:picLocks noChangeAspect="1"/>
          </p:cNvPicPr>
          <p:nvPr/>
        </p:nvPicPr>
        <p:blipFill>
          <a:blip r:embed="rId3"/>
          <a:stretch>
            <a:fillRect/>
          </a:stretch>
        </p:blipFill>
        <p:spPr>
          <a:xfrm>
            <a:off x="6794484" y="2962459"/>
            <a:ext cx="2480642" cy="2379824"/>
          </a:xfrm>
          <a:prstGeom prst="rect">
            <a:avLst/>
          </a:prstGeom>
        </p:spPr>
      </p:pic>
    </p:spTree>
    <p:extLst>
      <p:ext uri="{BB962C8B-B14F-4D97-AF65-F5344CB8AC3E}">
        <p14:creationId xmlns:p14="http://schemas.microsoft.com/office/powerpoint/2010/main" val="623174444"/>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8FDA83-6659-CCFE-6AD2-8C0D66E8B37D}"/>
              </a:ext>
            </a:extLst>
          </p:cNvPr>
          <p:cNvSpPr>
            <a:spLocks noGrp="1"/>
          </p:cNvSpPr>
          <p:nvPr>
            <p:ph type="title"/>
          </p:nvPr>
        </p:nvSpPr>
        <p:spPr/>
        <p:txBody>
          <a:bodyPr/>
          <a:lstStyle/>
          <a:p>
            <a:r>
              <a:rPr lang="en-US" dirty="0"/>
              <a:t>Data Analytics</a:t>
            </a:r>
          </a:p>
        </p:txBody>
      </p:sp>
      <p:sp>
        <p:nvSpPr>
          <p:cNvPr id="3" name="Content Placeholder 2">
            <a:extLst>
              <a:ext uri="{FF2B5EF4-FFF2-40B4-BE49-F238E27FC236}">
                <a16:creationId xmlns:a16="http://schemas.microsoft.com/office/drawing/2014/main" id="{4A75F738-E9A6-53E2-0214-B716B3610FFE}"/>
              </a:ext>
            </a:extLst>
          </p:cNvPr>
          <p:cNvSpPr>
            <a:spLocks noGrp="1"/>
          </p:cNvSpPr>
          <p:nvPr>
            <p:ph idx="1"/>
          </p:nvPr>
        </p:nvSpPr>
        <p:spPr/>
        <p:txBody>
          <a:bodyPr/>
          <a:lstStyle/>
          <a:p>
            <a:r>
              <a:rPr lang="en-US" dirty="0"/>
              <a:t>Box Plot for One Numerical Column:</a:t>
            </a:r>
          </a:p>
        </p:txBody>
      </p:sp>
      <p:pic>
        <p:nvPicPr>
          <p:cNvPr id="6" name="Picture 5">
            <a:extLst>
              <a:ext uri="{FF2B5EF4-FFF2-40B4-BE49-F238E27FC236}">
                <a16:creationId xmlns:a16="http://schemas.microsoft.com/office/drawing/2014/main" id="{32C967B7-E9C2-82DE-EDD6-F851D3B6E639}"/>
              </a:ext>
            </a:extLst>
          </p:cNvPr>
          <p:cNvPicPr>
            <a:picLocks noChangeAspect="1"/>
          </p:cNvPicPr>
          <p:nvPr/>
        </p:nvPicPr>
        <p:blipFill>
          <a:blip r:embed="rId2"/>
          <a:stretch>
            <a:fillRect/>
          </a:stretch>
        </p:blipFill>
        <p:spPr>
          <a:xfrm>
            <a:off x="2031955" y="4107069"/>
            <a:ext cx="3169971" cy="579230"/>
          </a:xfrm>
          <a:prstGeom prst="rect">
            <a:avLst/>
          </a:prstGeom>
        </p:spPr>
      </p:pic>
      <p:pic>
        <p:nvPicPr>
          <p:cNvPr id="8" name="Picture 7">
            <a:extLst>
              <a:ext uri="{FF2B5EF4-FFF2-40B4-BE49-F238E27FC236}">
                <a16:creationId xmlns:a16="http://schemas.microsoft.com/office/drawing/2014/main" id="{73CF05BB-EE02-F457-D14A-AF52AA7F007C}"/>
              </a:ext>
            </a:extLst>
          </p:cNvPr>
          <p:cNvPicPr>
            <a:picLocks noChangeAspect="1"/>
          </p:cNvPicPr>
          <p:nvPr/>
        </p:nvPicPr>
        <p:blipFill>
          <a:blip r:embed="rId3"/>
          <a:stretch>
            <a:fillRect/>
          </a:stretch>
        </p:blipFill>
        <p:spPr>
          <a:xfrm>
            <a:off x="6423270" y="3189907"/>
            <a:ext cx="3169971" cy="2413553"/>
          </a:xfrm>
          <a:prstGeom prst="rect">
            <a:avLst/>
          </a:prstGeom>
        </p:spPr>
      </p:pic>
    </p:spTree>
    <p:extLst>
      <p:ext uri="{BB962C8B-B14F-4D97-AF65-F5344CB8AC3E}">
        <p14:creationId xmlns:p14="http://schemas.microsoft.com/office/powerpoint/2010/main" val="3014963409"/>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7526B6-CA2E-431E-2FFF-EE8F5BD18FB6}"/>
              </a:ext>
            </a:extLst>
          </p:cNvPr>
          <p:cNvSpPr>
            <a:spLocks noGrp="1"/>
          </p:cNvSpPr>
          <p:nvPr>
            <p:ph type="title"/>
          </p:nvPr>
        </p:nvSpPr>
        <p:spPr/>
        <p:txBody>
          <a:bodyPr/>
          <a:lstStyle/>
          <a:p>
            <a:r>
              <a:rPr lang="en-US" dirty="0"/>
              <a:t>Data Analytics</a:t>
            </a:r>
          </a:p>
        </p:txBody>
      </p:sp>
      <p:sp>
        <p:nvSpPr>
          <p:cNvPr id="3" name="Content Placeholder 2">
            <a:extLst>
              <a:ext uri="{FF2B5EF4-FFF2-40B4-BE49-F238E27FC236}">
                <a16:creationId xmlns:a16="http://schemas.microsoft.com/office/drawing/2014/main" id="{7C0AD44B-6F91-1B67-4EBD-0D1744527961}"/>
              </a:ext>
            </a:extLst>
          </p:cNvPr>
          <p:cNvSpPr>
            <a:spLocks noGrp="1"/>
          </p:cNvSpPr>
          <p:nvPr>
            <p:ph idx="1"/>
          </p:nvPr>
        </p:nvSpPr>
        <p:spPr/>
        <p:txBody>
          <a:bodyPr/>
          <a:lstStyle/>
          <a:p>
            <a:r>
              <a:rPr lang="en-US" dirty="0"/>
              <a:t>Density Plot for One Numerical Column:</a:t>
            </a:r>
          </a:p>
        </p:txBody>
      </p:sp>
      <p:pic>
        <p:nvPicPr>
          <p:cNvPr id="6" name="Picture 5">
            <a:extLst>
              <a:ext uri="{FF2B5EF4-FFF2-40B4-BE49-F238E27FC236}">
                <a16:creationId xmlns:a16="http://schemas.microsoft.com/office/drawing/2014/main" id="{6A45C331-D640-4291-2C99-300BC3A489F8}"/>
              </a:ext>
            </a:extLst>
          </p:cNvPr>
          <p:cNvPicPr>
            <a:picLocks noChangeAspect="1"/>
          </p:cNvPicPr>
          <p:nvPr/>
        </p:nvPicPr>
        <p:blipFill>
          <a:blip r:embed="rId2"/>
          <a:stretch>
            <a:fillRect/>
          </a:stretch>
        </p:blipFill>
        <p:spPr>
          <a:xfrm>
            <a:off x="1962794" y="3835658"/>
            <a:ext cx="3295427" cy="597194"/>
          </a:xfrm>
          <a:prstGeom prst="rect">
            <a:avLst/>
          </a:prstGeom>
        </p:spPr>
      </p:pic>
      <p:pic>
        <p:nvPicPr>
          <p:cNvPr id="8" name="Picture 7">
            <a:extLst>
              <a:ext uri="{FF2B5EF4-FFF2-40B4-BE49-F238E27FC236}">
                <a16:creationId xmlns:a16="http://schemas.microsoft.com/office/drawing/2014/main" id="{4F8B2976-BFBF-A902-D4A4-1A4996545D63}"/>
              </a:ext>
            </a:extLst>
          </p:cNvPr>
          <p:cNvPicPr>
            <a:picLocks noChangeAspect="1"/>
          </p:cNvPicPr>
          <p:nvPr/>
        </p:nvPicPr>
        <p:blipFill>
          <a:blip r:embed="rId3"/>
          <a:stretch>
            <a:fillRect/>
          </a:stretch>
        </p:blipFill>
        <p:spPr>
          <a:xfrm>
            <a:off x="5849684" y="3154680"/>
            <a:ext cx="4218656" cy="2924394"/>
          </a:xfrm>
          <a:prstGeom prst="rect">
            <a:avLst/>
          </a:prstGeom>
        </p:spPr>
      </p:pic>
    </p:spTree>
    <p:extLst>
      <p:ext uri="{BB962C8B-B14F-4D97-AF65-F5344CB8AC3E}">
        <p14:creationId xmlns:p14="http://schemas.microsoft.com/office/powerpoint/2010/main" val="1245893523"/>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918410-B829-676D-6512-92A2CF27EF2D}"/>
              </a:ext>
            </a:extLst>
          </p:cNvPr>
          <p:cNvSpPr>
            <a:spLocks noGrp="1"/>
          </p:cNvSpPr>
          <p:nvPr>
            <p:ph type="title"/>
          </p:nvPr>
        </p:nvSpPr>
        <p:spPr/>
        <p:txBody>
          <a:bodyPr/>
          <a:lstStyle/>
          <a:p>
            <a:r>
              <a:rPr lang="en-US" dirty="0"/>
              <a:t>Data Analytics</a:t>
            </a:r>
          </a:p>
        </p:txBody>
      </p:sp>
      <p:sp>
        <p:nvSpPr>
          <p:cNvPr id="3" name="Content Placeholder 2">
            <a:extLst>
              <a:ext uri="{FF2B5EF4-FFF2-40B4-BE49-F238E27FC236}">
                <a16:creationId xmlns:a16="http://schemas.microsoft.com/office/drawing/2014/main" id="{411D0406-B6EF-CDF5-C5EA-7D3792509475}"/>
              </a:ext>
            </a:extLst>
          </p:cNvPr>
          <p:cNvSpPr>
            <a:spLocks noGrp="1"/>
          </p:cNvSpPr>
          <p:nvPr>
            <p:ph idx="1"/>
          </p:nvPr>
        </p:nvSpPr>
        <p:spPr/>
        <p:txBody>
          <a:bodyPr/>
          <a:lstStyle/>
          <a:p>
            <a:r>
              <a:rPr lang="en-US" dirty="0"/>
              <a:t>Histogram for One Numerical Column with Specific Intervals:</a:t>
            </a:r>
          </a:p>
        </p:txBody>
      </p:sp>
      <p:pic>
        <p:nvPicPr>
          <p:cNvPr id="6" name="Picture 5">
            <a:extLst>
              <a:ext uri="{FF2B5EF4-FFF2-40B4-BE49-F238E27FC236}">
                <a16:creationId xmlns:a16="http://schemas.microsoft.com/office/drawing/2014/main" id="{5BBB6B51-D5F6-9500-3797-9F678A95E3A6}"/>
              </a:ext>
            </a:extLst>
          </p:cNvPr>
          <p:cNvPicPr>
            <a:picLocks noChangeAspect="1"/>
          </p:cNvPicPr>
          <p:nvPr/>
        </p:nvPicPr>
        <p:blipFill>
          <a:blip r:embed="rId2"/>
          <a:stretch>
            <a:fillRect/>
          </a:stretch>
        </p:blipFill>
        <p:spPr>
          <a:xfrm>
            <a:off x="1427374" y="4022586"/>
            <a:ext cx="5104537" cy="574261"/>
          </a:xfrm>
          <a:prstGeom prst="rect">
            <a:avLst/>
          </a:prstGeom>
        </p:spPr>
      </p:pic>
      <p:pic>
        <p:nvPicPr>
          <p:cNvPr id="8" name="Picture 7">
            <a:extLst>
              <a:ext uri="{FF2B5EF4-FFF2-40B4-BE49-F238E27FC236}">
                <a16:creationId xmlns:a16="http://schemas.microsoft.com/office/drawing/2014/main" id="{3F64CEEA-73F2-C72A-F10F-73524B2EA29C}"/>
              </a:ext>
            </a:extLst>
          </p:cNvPr>
          <p:cNvPicPr>
            <a:picLocks noChangeAspect="1"/>
          </p:cNvPicPr>
          <p:nvPr/>
        </p:nvPicPr>
        <p:blipFill>
          <a:blip r:embed="rId3"/>
          <a:stretch>
            <a:fillRect/>
          </a:stretch>
        </p:blipFill>
        <p:spPr>
          <a:xfrm>
            <a:off x="6930402" y="3242388"/>
            <a:ext cx="3567704" cy="2569242"/>
          </a:xfrm>
          <a:prstGeom prst="rect">
            <a:avLst/>
          </a:prstGeom>
        </p:spPr>
      </p:pic>
    </p:spTree>
    <p:extLst>
      <p:ext uri="{BB962C8B-B14F-4D97-AF65-F5344CB8AC3E}">
        <p14:creationId xmlns:p14="http://schemas.microsoft.com/office/powerpoint/2010/main" val="39139839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4823C7-FCFC-05F4-4B75-63DF8678A245}"/>
              </a:ext>
            </a:extLst>
          </p:cNvPr>
          <p:cNvSpPr>
            <a:spLocks noGrp="1"/>
          </p:cNvSpPr>
          <p:nvPr>
            <p:ph type="title"/>
          </p:nvPr>
        </p:nvSpPr>
        <p:spPr/>
        <p:txBody>
          <a:bodyPr>
            <a:normAutofit fontScale="90000"/>
          </a:bodyPr>
          <a:lstStyle/>
          <a:p>
            <a:r>
              <a:rPr lang="en-US" dirty="0"/>
              <a:t>Install </a:t>
            </a:r>
            <a:r>
              <a:rPr lang="en-US" dirty="0" err="1"/>
              <a:t>miniconda</a:t>
            </a:r>
            <a:r>
              <a:rPr lang="en-US" dirty="0"/>
              <a:t> for Environment Isolation</a:t>
            </a:r>
          </a:p>
        </p:txBody>
      </p:sp>
      <p:sp>
        <p:nvSpPr>
          <p:cNvPr id="3" name="Content Placeholder 2">
            <a:extLst>
              <a:ext uri="{FF2B5EF4-FFF2-40B4-BE49-F238E27FC236}">
                <a16:creationId xmlns:a16="http://schemas.microsoft.com/office/drawing/2014/main" id="{0627B018-3605-38FB-60E2-DB5E06D51167}"/>
              </a:ext>
            </a:extLst>
          </p:cNvPr>
          <p:cNvSpPr>
            <a:spLocks noGrp="1"/>
          </p:cNvSpPr>
          <p:nvPr>
            <p:ph idx="1"/>
          </p:nvPr>
        </p:nvSpPr>
        <p:spPr/>
        <p:txBody>
          <a:bodyPr>
            <a:normAutofit fontScale="92500" lnSpcReduction="10000"/>
          </a:bodyPr>
          <a:lstStyle/>
          <a:p>
            <a:r>
              <a:rPr lang="en-US" dirty="0"/>
              <a:t>After you login to your Windows account, you will see Anaconda Prompt menu in your Windows program list. Open it as Administrator (some package installation requires admin privileges)</a:t>
            </a:r>
          </a:p>
          <a:p>
            <a:r>
              <a:rPr lang="en-US" dirty="0"/>
              <a:t>After you opened the Anaconda prompt, type “python –version” to see if you installed python 3.9 correctly</a:t>
            </a:r>
          </a:p>
          <a:p>
            <a:r>
              <a:rPr lang="en-US" dirty="0"/>
              <a:t>In the prompt, type “</a:t>
            </a:r>
            <a:r>
              <a:rPr lang="en-US" dirty="0" err="1"/>
              <a:t>conda</a:t>
            </a:r>
            <a:r>
              <a:rPr lang="en-US" dirty="0"/>
              <a:t> env list”, you will see a list of </a:t>
            </a:r>
            <a:r>
              <a:rPr lang="en-US" dirty="0" err="1"/>
              <a:t>conda</a:t>
            </a:r>
            <a:r>
              <a:rPr lang="en-US" dirty="0"/>
              <a:t> environments you have. The new user will see base environment only</a:t>
            </a:r>
          </a:p>
          <a:p>
            <a:r>
              <a:rPr lang="en-US" dirty="0"/>
              <a:t>To remove an environment, called r-</a:t>
            </a:r>
            <a:r>
              <a:rPr lang="en-US" dirty="0" err="1"/>
              <a:t>tensorflow</a:t>
            </a:r>
            <a:r>
              <a:rPr lang="en-US" dirty="0"/>
              <a:t>, for example, use command: </a:t>
            </a:r>
            <a:r>
              <a:rPr lang="en-US" dirty="0" err="1"/>
              <a:t>conda</a:t>
            </a:r>
            <a:r>
              <a:rPr lang="en-US" dirty="0"/>
              <a:t> remove --name r-</a:t>
            </a:r>
            <a:r>
              <a:rPr lang="en-US" dirty="0" err="1"/>
              <a:t>tensorflow</a:t>
            </a:r>
            <a:r>
              <a:rPr lang="en-US" dirty="0"/>
              <a:t> --all</a:t>
            </a:r>
          </a:p>
        </p:txBody>
      </p:sp>
    </p:spTree>
    <p:extLst>
      <p:ext uri="{BB962C8B-B14F-4D97-AF65-F5344CB8AC3E}">
        <p14:creationId xmlns:p14="http://schemas.microsoft.com/office/powerpoint/2010/main" val="4245674659"/>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CC678F-2586-5510-9AB0-0481E8F290F6}"/>
              </a:ext>
            </a:extLst>
          </p:cNvPr>
          <p:cNvSpPr>
            <a:spLocks noGrp="1"/>
          </p:cNvSpPr>
          <p:nvPr>
            <p:ph type="title"/>
          </p:nvPr>
        </p:nvSpPr>
        <p:spPr/>
        <p:txBody>
          <a:bodyPr/>
          <a:lstStyle/>
          <a:p>
            <a:r>
              <a:rPr lang="en-US" dirty="0"/>
              <a:t>Data Analytics</a:t>
            </a:r>
          </a:p>
        </p:txBody>
      </p:sp>
      <p:sp>
        <p:nvSpPr>
          <p:cNvPr id="3" name="Content Placeholder 2">
            <a:extLst>
              <a:ext uri="{FF2B5EF4-FFF2-40B4-BE49-F238E27FC236}">
                <a16:creationId xmlns:a16="http://schemas.microsoft.com/office/drawing/2014/main" id="{8090B592-70E0-A69F-D0BE-469BAC6733AC}"/>
              </a:ext>
            </a:extLst>
          </p:cNvPr>
          <p:cNvSpPr>
            <a:spLocks noGrp="1"/>
          </p:cNvSpPr>
          <p:nvPr>
            <p:ph idx="1"/>
          </p:nvPr>
        </p:nvSpPr>
        <p:spPr/>
        <p:txBody>
          <a:bodyPr/>
          <a:lstStyle/>
          <a:p>
            <a:r>
              <a:rPr lang="en-US" dirty="0"/>
              <a:t>Scatter Plot for Two Numerical Columns:</a:t>
            </a:r>
          </a:p>
        </p:txBody>
      </p:sp>
      <p:pic>
        <p:nvPicPr>
          <p:cNvPr id="6" name="Picture 5">
            <a:extLst>
              <a:ext uri="{FF2B5EF4-FFF2-40B4-BE49-F238E27FC236}">
                <a16:creationId xmlns:a16="http://schemas.microsoft.com/office/drawing/2014/main" id="{1D1684BD-A905-2B03-A446-E1B5CF02724E}"/>
              </a:ext>
            </a:extLst>
          </p:cNvPr>
          <p:cNvPicPr>
            <a:picLocks noChangeAspect="1"/>
          </p:cNvPicPr>
          <p:nvPr/>
        </p:nvPicPr>
        <p:blipFill>
          <a:blip r:embed="rId2"/>
          <a:stretch>
            <a:fillRect/>
          </a:stretch>
        </p:blipFill>
        <p:spPr>
          <a:xfrm>
            <a:off x="2005434" y="3811635"/>
            <a:ext cx="3953901" cy="675881"/>
          </a:xfrm>
          <a:prstGeom prst="rect">
            <a:avLst/>
          </a:prstGeom>
        </p:spPr>
      </p:pic>
      <p:pic>
        <p:nvPicPr>
          <p:cNvPr id="8" name="Picture 7">
            <a:extLst>
              <a:ext uri="{FF2B5EF4-FFF2-40B4-BE49-F238E27FC236}">
                <a16:creationId xmlns:a16="http://schemas.microsoft.com/office/drawing/2014/main" id="{B71D1F61-98F8-1ECA-AD1F-46ECCC8229FA}"/>
              </a:ext>
            </a:extLst>
          </p:cNvPr>
          <p:cNvPicPr>
            <a:picLocks noChangeAspect="1"/>
          </p:cNvPicPr>
          <p:nvPr/>
        </p:nvPicPr>
        <p:blipFill>
          <a:blip r:embed="rId3"/>
          <a:stretch>
            <a:fillRect/>
          </a:stretch>
        </p:blipFill>
        <p:spPr>
          <a:xfrm>
            <a:off x="6545831" y="2965745"/>
            <a:ext cx="3764269" cy="2772705"/>
          </a:xfrm>
          <a:prstGeom prst="rect">
            <a:avLst/>
          </a:prstGeom>
        </p:spPr>
      </p:pic>
    </p:spTree>
    <p:extLst>
      <p:ext uri="{BB962C8B-B14F-4D97-AF65-F5344CB8AC3E}">
        <p14:creationId xmlns:p14="http://schemas.microsoft.com/office/powerpoint/2010/main" val="2921723680"/>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0E98E5-17F8-8FA8-42C2-03B94846F56A}"/>
              </a:ext>
            </a:extLst>
          </p:cNvPr>
          <p:cNvSpPr>
            <a:spLocks noGrp="1"/>
          </p:cNvSpPr>
          <p:nvPr>
            <p:ph type="title"/>
          </p:nvPr>
        </p:nvSpPr>
        <p:spPr/>
        <p:txBody>
          <a:bodyPr/>
          <a:lstStyle/>
          <a:p>
            <a:r>
              <a:rPr lang="en-US" dirty="0"/>
              <a:t>Data Analytics</a:t>
            </a:r>
          </a:p>
        </p:txBody>
      </p:sp>
      <p:sp>
        <p:nvSpPr>
          <p:cNvPr id="3" name="Content Placeholder 2">
            <a:extLst>
              <a:ext uri="{FF2B5EF4-FFF2-40B4-BE49-F238E27FC236}">
                <a16:creationId xmlns:a16="http://schemas.microsoft.com/office/drawing/2014/main" id="{991D76E1-ED62-5B07-1EAB-EA8C840E24E4}"/>
              </a:ext>
            </a:extLst>
          </p:cNvPr>
          <p:cNvSpPr>
            <a:spLocks noGrp="1"/>
          </p:cNvSpPr>
          <p:nvPr>
            <p:ph idx="1"/>
          </p:nvPr>
        </p:nvSpPr>
        <p:spPr/>
        <p:txBody>
          <a:bodyPr/>
          <a:lstStyle/>
          <a:p>
            <a:r>
              <a:rPr lang="en-US" dirty="0"/>
              <a:t>Use crosstab() function to create a contingency table of frequency count of two categorical columns:</a:t>
            </a:r>
          </a:p>
        </p:txBody>
      </p:sp>
      <p:pic>
        <p:nvPicPr>
          <p:cNvPr id="5" name="Picture 4">
            <a:extLst>
              <a:ext uri="{FF2B5EF4-FFF2-40B4-BE49-F238E27FC236}">
                <a16:creationId xmlns:a16="http://schemas.microsoft.com/office/drawing/2014/main" id="{C508F933-A4B2-D44D-D97F-7983FBDC4D6D}"/>
              </a:ext>
            </a:extLst>
          </p:cNvPr>
          <p:cNvPicPr>
            <a:picLocks noChangeAspect="1"/>
          </p:cNvPicPr>
          <p:nvPr/>
        </p:nvPicPr>
        <p:blipFill>
          <a:blip r:embed="rId2"/>
          <a:stretch>
            <a:fillRect/>
          </a:stretch>
        </p:blipFill>
        <p:spPr>
          <a:xfrm>
            <a:off x="3158552" y="3657289"/>
            <a:ext cx="3543607" cy="1962320"/>
          </a:xfrm>
          <a:prstGeom prst="rect">
            <a:avLst/>
          </a:prstGeom>
        </p:spPr>
      </p:pic>
    </p:spTree>
    <p:extLst>
      <p:ext uri="{BB962C8B-B14F-4D97-AF65-F5344CB8AC3E}">
        <p14:creationId xmlns:p14="http://schemas.microsoft.com/office/powerpoint/2010/main" val="2328352235"/>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33322B-6F06-0397-167C-3EA29DFC59AC}"/>
              </a:ext>
            </a:extLst>
          </p:cNvPr>
          <p:cNvSpPr>
            <a:spLocks noGrp="1"/>
          </p:cNvSpPr>
          <p:nvPr>
            <p:ph type="title"/>
          </p:nvPr>
        </p:nvSpPr>
        <p:spPr/>
        <p:txBody>
          <a:bodyPr/>
          <a:lstStyle/>
          <a:p>
            <a:r>
              <a:rPr lang="en-US" dirty="0"/>
              <a:t>Data Analytics</a:t>
            </a:r>
          </a:p>
        </p:txBody>
      </p:sp>
      <p:sp>
        <p:nvSpPr>
          <p:cNvPr id="3" name="Content Placeholder 2">
            <a:extLst>
              <a:ext uri="{FF2B5EF4-FFF2-40B4-BE49-F238E27FC236}">
                <a16:creationId xmlns:a16="http://schemas.microsoft.com/office/drawing/2014/main" id="{2F9A8330-04DB-6D97-D12A-D1D06DEE4BC2}"/>
              </a:ext>
            </a:extLst>
          </p:cNvPr>
          <p:cNvSpPr>
            <a:spLocks noGrp="1"/>
          </p:cNvSpPr>
          <p:nvPr>
            <p:ph idx="1"/>
          </p:nvPr>
        </p:nvSpPr>
        <p:spPr/>
        <p:txBody>
          <a:bodyPr/>
          <a:lstStyle/>
          <a:p>
            <a:r>
              <a:rPr lang="en-US" dirty="0"/>
              <a:t>Side-by-Side Bar Plots:</a:t>
            </a:r>
          </a:p>
        </p:txBody>
      </p:sp>
      <p:pic>
        <p:nvPicPr>
          <p:cNvPr id="4" name="Picture 3">
            <a:extLst>
              <a:ext uri="{FF2B5EF4-FFF2-40B4-BE49-F238E27FC236}">
                <a16:creationId xmlns:a16="http://schemas.microsoft.com/office/drawing/2014/main" id="{473EF260-1EB6-7D13-808F-02DB78A7A206}"/>
              </a:ext>
            </a:extLst>
          </p:cNvPr>
          <p:cNvPicPr>
            <a:picLocks noChangeAspect="1"/>
          </p:cNvPicPr>
          <p:nvPr/>
        </p:nvPicPr>
        <p:blipFill>
          <a:blip r:embed="rId2"/>
          <a:stretch>
            <a:fillRect/>
          </a:stretch>
        </p:blipFill>
        <p:spPr>
          <a:xfrm>
            <a:off x="4868517" y="2721439"/>
            <a:ext cx="3741744" cy="3303556"/>
          </a:xfrm>
          <a:prstGeom prst="rect">
            <a:avLst/>
          </a:prstGeom>
        </p:spPr>
      </p:pic>
    </p:spTree>
    <p:extLst>
      <p:ext uri="{BB962C8B-B14F-4D97-AF65-F5344CB8AC3E}">
        <p14:creationId xmlns:p14="http://schemas.microsoft.com/office/powerpoint/2010/main" val="268665922"/>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71BC1-F37F-38A0-2701-11D9710D6693}"/>
              </a:ext>
            </a:extLst>
          </p:cNvPr>
          <p:cNvSpPr>
            <a:spLocks noGrp="1"/>
          </p:cNvSpPr>
          <p:nvPr>
            <p:ph type="title"/>
          </p:nvPr>
        </p:nvSpPr>
        <p:spPr/>
        <p:txBody>
          <a:bodyPr/>
          <a:lstStyle/>
          <a:p>
            <a:r>
              <a:rPr lang="en-US" dirty="0"/>
              <a:t>Data Analytics</a:t>
            </a:r>
          </a:p>
        </p:txBody>
      </p:sp>
      <p:sp>
        <p:nvSpPr>
          <p:cNvPr id="3" name="Content Placeholder 2">
            <a:extLst>
              <a:ext uri="{FF2B5EF4-FFF2-40B4-BE49-F238E27FC236}">
                <a16:creationId xmlns:a16="http://schemas.microsoft.com/office/drawing/2014/main" id="{C099E334-3AA3-1A30-A403-A2946840A3F6}"/>
              </a:ext>
            </a:extLst>
          </p:cNvPr>
          <p:cNvSpPr>
            <a:spLocks noGrp="1"/>
          </p:cNvSpPr>
          <p:nvPr>
            <p:ph idx="1"/>
          </p:nvPr>
        </p:nvSpPr>
        <p:spPr/>
        <p:txBody>
          <a:bodyPr/>
          <a:lstStyle/>
          <a:p>
            <a:r>
              <a:rPr lang="en-US" dirty="0"/>
              <a:t>Stacked Bar Plots:</a:t>
            </a:r>
          </a:p>
        </p:txBody>
      </p:sp>
      <p:pic>
        <p:nvPicPr>
          <p:cNvPr id="5" name="Picture 4">
            <a:extLst>
              <a:ext uri="{FF2B5EF4-FFF2-40B4-BE49-F238E27FC236}">
                <a16:creationId xmlns:a16="http://schemas.microsoft.com/office/drawing/2014/main" id="{1D351342-2D96-E2B9-D788-8D58CC1BDAB2}"/>
              </a:ext>
            </a:extLst>
          </p:cNvPr>
          <p:cNvPicPr>
            <a:picLocks noChangeAspect="1"/>
          </p:cNvPicPr>
          <p:nvPr/>
        </p:nvPicPr>
        <p:blipFill>
          <a:blip r:embed="rId2"/>
          <a:stretch>
            <a:fillRect/>
          </a:stretch>
        </p:blipFill>
        <p:spPr>
          <a:xfrm>
            <a:off x="4215601" y="2741397"/>
            <a:ext cx="3760796" cy="3353091"/>
          </a:xfrm>
          <a:prstGeom prst="rect">
            <a:avLst/>
          </a:prstGeom>
        </p:spPr>
      </p:pic>
    </p:spTree>
    <p:extLst>
      <p:ext uri="{BB962C8B-B14F-4D97-AF65-F5344CB8AC3E}">
        <p14:creationId xmlns:p14="http://schemas.microsoft.com/office/powerpoint/2010/main" val="3101569708"/>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B44622-92FE-AE28-1878-4050B446B609}"/>
              </a:ext>
            </a:extLst>
          </p:cNvPr>
          <p:cNvSpPr>
            <a:spLocks noGrp="1"/>
          </p:cNvSpPr>
          <p:nvPr>
            <p:ph type="title"/>
          </p:nvPr>
        </p:nvSpPr>
        <p:spPr/>
        <p:txBody>
          <a:bodyPr/>
          <a:lstStyle/>
          <a:p>
            <a:r>
              <a:rPr lang="en-US" dirty="0"/>
              <a:t>Data Analytics</a:t>
            </a:r>
          </a:p>
        </p:txBody>
      </p:sp>
      <p:sp>
        <p:nvSpPr>
          <p:cNvPr id="3" name="Content Placeholder 2">
            <a:extLst>
              <a:ext uri="{FF2B5EF4-FFF2-40B4-BE49-F238E27FC236}">
                <a16:creationId xmlns:a16="http://schemas.microsoft.com/office/drawing/2014/main" id="{A3798408-C7A1-2322-2915-AEB27A79B8E9}"/>
              </a:ext>
            </a:extLst>
          </p:cNvPr>
          <p:cNvSpPr>
            <a:spLocks noGrp="1"/>
          </p:cNvSpPr>
          <p:nvPr>
            <p:ph idx="1"/>
          </p:nvPr>
        </p:nvSpPr>
        <p:spPr/>
        <p:txBody>
          <a:bodyPr/>
          <a:lstStyle/>
          <a:p>
            <a:r>
              <a:rPr lang="en-US" dirty="0"/>
              <a:t>Use crosstab() function to create a contingency table of frequency count of three categorical columns:</a:t>
            </a:r>
          </a:p>
        </p:txBody>
      </p:sp>
      <p:pic>
        <p:nvPicPr>
          <p:cNvPr id="5" name="Picture 4">
            <a:extLst>
              <a:ext uri="{FF2B5EF4-FFF2-40B4-BE49-F238E27FC236}">
                <a16:creationId xmlns:a16="http://schemas.microsoft.com/office/drawing/2014/main" id="{71B200E0-02EB-68EB-6E69-911A3250B8C3}"/>
              </a:ext>
            </a:extLst>
          </p:cNvPr>
          <p:cNvPicPr>
            <a:picLocks noChangeAspect="1"/>
          </p:cNvPicPr>
          <p:nvPr/>
        </p:nvPicPr>
        <p:blipFill>
          <a:blip r:embed="rId2"/>
          <a:stretch>
            <a:fillRect/>
          </a:stretch>
        </p:blipFill>
        <p:spPr>
          <a:xfrm>
            <a:off x="3591907" y="3694284"/>
            <a:ext cx="4103726" cy="2103302"/>
          </a:xfrm>
          <a:prstGeom prst="rect">
            <a:avLst/>
          </a:prstGeom>
        </p:spPr>
      </p:pic>
    </p:spTree>
    <p:extLst>
      <p:ext uri="{BB962C8B-B14F-4D97-AF65-F5344CB8AC3E}">
        <p14:creationId xmlns:p14="http://schemas.microsoft.com/office/powerpoint/2010/main" val="2137144526"/>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D79683-AC7C-7FA7-38F0-C936371F969D}"/>
              </a:ext>
            </a:extLst>
          </p:cNvPr>
          <p:cNvSpPr>
            <a:spLocks noGrp="1"/>
          </p:cNvSpPr>
          <p:nvPr>
            <p:ph type="title"/>
          </p:nvPr>
        </p:nvSpPr>
        <p:spPr/>
        <p:txBody>
          <a:bodyPr/>
          <a:lstStyle/>
          <a:p>
            <a:r>
              <a:rPr lang="en-US" dirty="0"/>
              <a:t>Data Analytics</a:t>
            </a:r>
          </a:p>
        </p:txBody>
      </p:sp>
      <p:sp>
        <p:nvSpPr>
          <p:cNvPr id="3" name="Content Placeholder 2">
            <a:extLst>
              <a:ext uri="{FF2B5EF4-FFF2-40B4-BE49-F238E27FC236}">
                <a16:creationId xmlns:a16="http://schemas.microsoft.com/office/drawing/2014/main" id="{D196A604-8222-7CAF-F356-6838D07FF8CC}"/>
              </a:ext>
            </a:extLst>
          </p:cNvPr>
          <p:cNvSpPr>
            <a:spLocks noGrp="1"/>
          </p:cNvSpPr>
          <p:nvPr>
            <p:ph idx="1"/>
          </p:nvPr>
        </p:nvSpPr>
        <p:spPr/>
        <p:txBody>
          <a:bodyPr/>
          <a:lstStyle/>
          <a:p>
            <a:r>
              <a:rPr lang="en-US" dirty="0"/>
              <a:t>Bar Plots for Three Category Columns:</a:t>
            </a:r>
          </a:p>
        </p:txBody>
      </p:sp>
      <p:pic>
        <p:nvPicPr>
          <p:cNvPr id="5" name="Picture 4">
            <a:extLst>
              <a:ext uri="{FF2B5EF4-FFF2-40B4-BE49-F238E27FC236}">
                <a16:creationId xmlns:a16="http://schemas.microsoft.com/office/drawing/2014/main" id="{42A10A2C-FE1E-1839-6ADA-FDBEAB4BBDC6}"/>
              </a:ext>
            </a:extLst>
          </p:cNvPr>
          <p:cNvPicPr>
            <a:picLocks noChangeAspect="1"/>
          </p:cNvPicPr>
          <p:nvPr/>
        </p:nvPicPr>
        <p:blipFill>
          <a:blip r:embed="rId2"/>
          <a:stretch>
            <a:fillRect/>
          </a:stretch>
        </p:blipFill>
        <p:spPr>
          <a:xfrm>
            <a:off x="2327259" y="3106970"/>
            <a:ext cx="2905694" cy="2803685"/>
          </a:xfrm>
          <a:prstGeom prst="rect">
            <a:avLst/>
          </a:prstGeom>
        </p:spPr>
      </p:pic>
      <p:pic>
        <p:nvPicPr>
          <p:cNvPr id="7" name="Picture 6">
            <a:extLst>
              <a:ext uri="{FF2B5EF4-FFF2-40B4-BE49-F238E27FC236}">
                <a16:creationId xmlns:a16="http://schemas.microsoft.com/office/drawing/2014/main" id="{210491B4-5D75-9696-D233-0AA4E7C946BF}"/>
              </a:ext>
            </a:extLst>
          </p:cNvPr>
          <p:cNvPicPr>
            <a:picLocks noChangeAspect="1"/>
          </p:cNvPicPr>
          <p:nvPr/>
        </p:nvPicPr>
        <p:blipFill>
          <a:blip r:embed="rId3"/>
          <a:stretch>
            <a:fillRect/>
          </a:stretch>
        </p:blipFill>
        <p:spPr>
          <a:xfrm>
            <a:off x="5820863" y="3067015"/>
            <a:ext cx="2959534" cy="2903458"/>
          </a:xfrm>
          <a:prstGeom prst="rect">
            <a:avLst/>
          </a:prstGeom>
        </p:spPr>
      </p:pic>
    </p:spTree>
    <p:extLst>
      <p:ext uri="{BB962C8B-B14F-4D97-AF65-F5344CB8AC3E}">
        <p14:creationId xmlns:p14="http://schemas.microsoft.com/office/powerpoint/2010/main" val="2556967457"/>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DC0658-821D-C3FE-E2C0-FA3AFC39858D}"/>
              </a:ext>
            </a:extLst>
          </p:cNvPr>
          <p:cNvSpPr>
            <a:spLocks noGrp="1"/>
          </p:cNvSpPr>
          <p:nvPr>
            <p:ph type="title"/>
          </p:nvPr>
        </p:nvSpPr>
        <p:spPr/>
        <p:txBody>
          <a:bodyPr/>
          <a:lstStyle/>
          <a:p>
            <a:r>
              <a:rPr lang="en-US" dirty="0"/>
              <a:t>Data Security</a:t>
            </a:r>
          </a:p>
        </p:txBody>
      </p:sp>
      <p:sp>
        <p:nvSpPr>
          <p:cNvPr id="3" name="Content Placeholder 2">
            <a:extLst>
              <a:ext uri="{FF2B5EF4-FFF2-40B4-BE49-F238E27FC236}">
                <a16:creationId xmlns:a16="http://schemas.microsoft.com/office/drawing/2014/main" id="{E4CFE736-49DA-FFCC-BD5B-081075FDA4B0}"/>
              </a:ext>
            </a:extLst>
          </p:cNvPr>
          <p:cNvSpPr>
            <a:spLocks noGrp="1"/>
          </p:cNvSpPr>
          <p:nvPr>
            <p:ph idx="1"/>
          </p:nvPr>
        </p:nvSpPr>
        <p:spPr/>
        <p:txBody>
          <a:bodyPr/>
          <a:lstStyle/>
          <a:p>
            <a:r>
              <a:rPr lang="en-US" dirty="0"/>
              <a:t>Using </a:t>
            </a:r>
            <a:r>
              <a:rPr lang="en-US" dirty="0" err="1"/>
              <a:t>hashlib</a:t>
            </a:r>
            <a:r>
              <a:rPr lang="en-US" dirty="0"/>
              <a:t> package to </a:t>
            </a:r>
            <a:r>
              <a:rPr lang="en-US" dirty="0" err="1"/>
              <a:t>genereate</a:t>
            </a:r>
            <a:r>
              <a:rPr lang="en-US" dirty="0"/>
              <a:t> MD5 or Sha1 code:</a:t>
            </a:r>
          </a:p>
        </p:txBody>
      </p:sp>
      <p:pic>
        <p:nvPicPr>
          <p:cNvPr id="5" name="Picture 4">
            <a:extLst>
              <a:ext uri="{FF2B5EF4-FFF2-40B4-BE49-F238E27FC236}">
                <a16:creationId xmlns:a16="http://schemas.microsoft.com/office/drawing/2014/main" id="{C2E89A3D-8F04-14F1-8625-BD306DD273B4}"/>
              </a:ext>
            </a:extLst>
          </p:cNvPr>
          <p:cNvPicPr>
            <a:picLocks noChangeAspect="1"/>
          </p:cNvPicPr>
          <p:nvPr/>
        </p:nvPicPr>
        <p:blipFill>
          <a:blip r:embed="rId2"/>
          <a:stretch>
            <a:fillRect/>
          </a:stretch>
        </p:blipFill>
        <p:spPr>
          <a:xfrm>
            <a:off x="5664398" y="3429000"/>
            <a:ext cx="4365669" cy="2238805"/>
          </a:xfrm>
          <a:prstGeom prst="rect">
            <a:avLst/>
          </a:prstGeom>
        </p:spPr>
      </p:pic>
      <p:pic>
        <p:nvPicPr>
          <p:cNvPr id="8" name="Picture 7">
            <a:extLst>
              <a:ext uri="{FF2B5EF4-FFF2-40B4-BE49-F238E27FC236}">
                <a16:creationId xmlns:a16="http://schemas.microsoft.com/office/drawing/2014/main" id="{F229460A-4836-49B4-85B9-E2613DFB8393}"/>
              </a:ext>
            </a:extLst>
          </p:cNvPr>
          <p:cNvPicPr>
            <a:picLocks noChangeAspect="1"/>
          </p:cNvPicPr>
          <p:nvPr/>
        </p:nvPicPr>
        <p:blipFill>
          <a:blip r:embed="rId3"/>
          <a:stretch>
            <a:fillRect/>
          </a:stretch>
        </p:blipFill>
        <p:spPr>
          <a:xfrm>
            <a:off x="2694581" y="3913497"/>
            <a:ext cx="1912786" cy="800169"/>
          </a:xfrm>
          <a:prstGeom prst="rect">
            <a:avLst/>
          </a:prstGeom>
        </p:spPr>
      </p:pic>
    </p:spTree>
    <p:extLst>
      <p:ext uri="{BB962C8B-B14F-4D97-AF65-F5344CB8AC3E}">
        <p14:creationId xmlns:p14="http://schemas.microsoft.com/office/powerpoint/2010/main" val="1145455252"/>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A84866-E2CA-08C6-A4AF-FFC5F47DA6A8}"/>
              </a:ext>
            </a:extLst>
          </p:cNvPr>
          <p:cNvSpPr>
            <a:spLocks noGrp="1"/>
          </p:cNvSpPr>
          <p:nvPr>
            <p:ph type="title"/>
          </p:nvPr>
        </p:nvSpPr>
        <p:spPr/>
        <p:txBody>
          <a:bodyPr/>
          <a:lstStyle/>
          <a:p>
            <a:r>
              <a:rPr lang="en-US" dirty="0"/>
              <a:t>Data Security</a:t>
            </a:r>
          </a:p>
        </p:txBody>
      </p:sp>
      <p:sp>
        <p:nvSpPr>
          <p:cNvPr id="3" name="Content Placeholder 2">
            <a:extLst>
              <a:ext uri="{FF2B5EF4-FFF2-40B4-BE49-F238E27FC236}">
                <a16:creationId xmlns:a16="http://schemas.microsoft.com/office/drawing/2014/main" id="{20602270-1808-EA52-0A81-512129280893}"/>
              </a:ext>
            </a:extLst>
          </p:cNvPr>
          <p:cNvSpPr>
            <a:spLocks noGrp="1"/>
          </p:cNvSpPr>
          <p:nvPr>
            <p:ph idx="1"/>
          </p:nvPr>
        </p:nvSpPr>
        <p:spPr/>
        <p:txBody>
          <a:bodyPr/>
          <a:lstStyle/>
          <a:p>
            <a:r>
              <a:rPr lang="en-US" dirty="0"/>
              <a:t>Write hashed codes to a file for future reference:</a:t>
            </a:r>
          </a:p>
        </p:txBody>
      </p:sp>
      <p:pic>
        <p:nvPicPr>
          <p:cNvPr id="7" name="Picture 6">
            <a:extLst>
              <a:ext uri="{FF2B5EF4-FFF2-40B4-BE49-F238E27FC236}">
                <a16:creationId xmlns:a16="http://schemas.microsoft.com/office/drawing/2014/main" id="{C305F8DE-D951-0138-63E0-5D7DE388D561}"/>
              </a:ext>
            </a:extLst>
          </p:cNvPr>
          <p:cNvPicPr>
            <a:picLocks noChangeAspect="1"/>
          </p:cNvPicPr>
          <p:nvPr/>
        </p:nvPicPr>
        <p:blipFill>
          <a:blip r:embed="rId2"/>
          <a:stretch>
            <a:fillRect/>
          </a:stretch>
        </p:blipFill>
        <p:spPr>
          <a:xfrm>
            <a:off x="3772316" y="3429000"/>
            <a:ext cx="4647367" cy="1959431"/>
          </a:xfrm>
          <a:prstGeom prst="rect">
            <a:avLst/>
          </a:prstGeom>
        </p:spPr>
      </p:pic>
    </p:spTree>
    <p:extLst>
      <p:ext uri="{BB962C8B-B14F-4D97-AF65-F5344CB8AC3E}">
        <p14:creationId xmlns:p14="http://schemas.microsoft.com/office/powerpoint/2010/main" val="422136057"/>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C37F2-FD04-EDD8-B43A-F7C91032517F}"/>
              </a:ext>
            </a:extLst>
          </p:cNvPr>
          <p:cNvSpPr>
            <a:spLocks noGrp="1"/>
          </p:cNvSpPr>
          <p:nvPr>
            <p:ph type="title"/>
          </p:nvPr>
        </p:nvSpPr>
        <p:spPr/>
        <p:txBody>
          <a:bodyPr/>
          <a:lstStyle/>
          <a:p>
            <a:r>
              <a:rPr lang="en-US" dirty="0"/>
              <a:t>Data Security</a:t>
            </a:r>
          </a:p>
        </p:txBody>
      </p:sp>
      <p:sp>
        <p:nvSpPr>
          <p:cNvPr id="3" name="Content Placeholder 2">
            <a:extLst>
              <a:ext uri="{FF2B5EF4-FFF2-40B4-BE49-F238E27FC236}">
                <a16:creationId xmlns:a16="http://schemas.microsoft.com/office/drawing/2014/main" id="{3B545885-EDDD-8581-7A71-8800D2DD9C36}"/>
              </a:ext>
            </a:extLst>
          </p:cNvPr>
          <p:cNvSpPr>
            <a:spLocks noGrp="1"/>
          </p:cNvSpPr>
          <p:nvPr>
            <p:ph idx="1"/>
          </p:nvPr>
        </p:nvSpPr>
        <p:spPr/>
        <p:txBody>
          <a:bodyPr/>
          <a:lstStyle/>
          <a:p>
            <a:r>
              <a:rPr lang="en-US" dirty="0"/>
              <a:t>Read saved hash codes with the newly generated code to see if they match:</a:t>
            </a:r>
          </a:p>
        </p:txBody>
      </p:sp>
      <p:pic>
        <p:nvPicPr>
          <p:cNvPr id="6" name="Picture 5">
            <a:extLst>
              <a:ext uri="{FF2B5EF4-FFF2-40B4-BE49-F238E27FC236}">
                <a16:creationId xmlns:a16="http://schemas.microsoft.com/office/drawing/2014/main" id="{706B109C-D01E-19B6-3B4B-72085DBB6789}"/>
              </a:ext>
            </a:extLst>
          </p:cNvPr>
          <p:cNvPicPr>
            <a:picLocks noChangeAspect="1"/>
          </p:cNvPicPr>
          <p:nvPr/>
        </p:nvPicPr>
        <p:blipFill>
          <a:blip r:embed="rId2"/>
          <a:stretch>
            <a:fillRect/>
          </a:stretch>
        </p:blipFill>
        <p:spPr>
          <a:xfrm>
            <a:off x="3502544" y="3255066"/>
            <a:ext cx="4493485" cy="2451786"/>
          </a:xfrm>
          <a:prstGeom prst="rect">
            <a:avLst/>
          </a:prstGeom>
        </p:spPr>
      </p:pic>
    </p:spTree>
    <p:extLst>
      <p:ext uri="{BB962C8B-B14F-4D97-AF65-F5344CB8AC3E}">
        <p14:creationId xmlns:p14="http://schemas.microsoft.com/office/powerpoint/2010/main" val="21963455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17B6C6-AAF9-81DD-5024-B23CDE7D2A2E}"/>
              </a:ext>
            </a:extLst>
          </p:cNvPr>
          <p:cNvSpPr>
            <a:spLocks noGrp="1"/>
          </p:cNvSpPr>
          <p:nvPr>
            <p:ph type="title"/>
          </p:nvPr>
        </p:nvSpPr>
        <p:spPr/>
        <p:txBody>
          <a:bodyPr>
            <a:normAutofit fontScale="90000"/>
          </a:bodyPr>
          <a:lstStyle/>
          <a:p>
            <a:r>
              <a:rPr lang="en-US" dirty="0"/>
              <a:t>Install </a:t>
            </a:r>
            <a:r>
              <a:rPr lang="en-US" dirty="0" err="1"/>
              <a:t>miniconda</a:t>
            </a:r>
            <a:r>
              <a:rPr lang="en-US" dirty="0"/>
              <a:t> for Environment Isolation</a:t>
            </a:r>
          </a:p>
        </p:txBody>
      </p:sp>
      <p:sp>
        <p:nvSpPr>
          <p:cNvPr id="3" name="Content Placeholder 2">
            <a:extLst>
              <a:ext uri="{FF2B5EF4-FFF2-40B4-BE49-F238E27FC236}">
                <a16:creationId xmlns:a16="http://schemas.microsoft.com/office/drawing/2014/main" id="{7E025EEF-3FC8-88E3-9AE5-F3413993D3D9}"/>
              </a:ext>
            </a:extLst>
          </p:cNvPr>
          <p:cNvSpPr>
            <a:spLocks noGrp="1"/>
          </p:cNvSpPr>
          <p:nvPr>
            <p:ph idx="1"/>
          </p:nvPr>
        </p:nvSpPr>
        <p:spPr/>
        <p:txBody>
          <a:bodyPr>
            <a:normAutofit/>
          </a:bodyPr>
          <a:lstStyle/>
          <a:p>
            <a:r>
              <a:rPr lang="en-US" dirty="0"/>
              <a:t>First, update the base environment using defaults and </a:t>
            </a:r>
            <a:r>
              <a:rPr lang="en-US" dirty="0" err="1"/>
              <a:t>conda</a:t>
            </a:r>
            <a:r>
              <a:rPr lang="en-US" dirty="0"/>
              <a:t> channels:</a:t>
            </a:r>
          </a:p>
          <a:p>
            <a:pPr marL="0" indent="0">
              <a:buNone/>
            </a:pPr>
            <a:r>
              <a:rPr lang="en-US" dirty="0"/>
              <a:t>	</a:t>
            </a:r>
            <a:r>
              <a:rPr lang="en-US" dirty="0" err="1"/>
              <a:t>conda</a:t>
            </a:r>
            <a:r>
              <a:rPr lang="en-US" dirty="0"/>
              <a:t> update –n base –c defaults </a:t>
            </a:r>
            <a:r>
              <a:rPr lang="en-US" dirty="0" err="1"/>
              <a:t>conda</a:t>
            </a:r>
            <a:endParaRPr lang="en-US" dirty="0"/>
          </a:p>
          <a:p>
            <a:r>
              <a:rPr lang="en-US" dirty="0"/>
              <a:t>To create a new environment, called r-</a:t>
            </a:r>
            <a:r>
              <a:rPr lang="en-US" dirty="0" err="1"/>
              <a:t>tensorflow</a:t>
            </a:r>
            <a:r>
              <a:rPr lang="en-US" dirty="0"/>
              <a:t>, for example,</a:t>
            </a:r>
          </a:p>
          <a:p>
            <a:pPr marL="914400" lvl="2" indent="0">
              <a:buNone/>
            </a:pPr>
            <a:r>
              <a:rPr lang="en-US" dirty="0" err="1"/>
              <a:t>conda</a:t>
            </a:r>
            <a:r>
              <a:rPr lang="en-US" dirty="0"/>
              <a:t> create --name r-</a:t>
            </a:r>
            <a:r>
              <a:rPr lang="en-US" dirty="0" err="1"/>
              <a:t>tensorflow</a:t>
            </a:r>
            <a:r>
              <a:rPr lang="en-US" dirty="0"/>
              <a:t> python=3.9</a:t>
            </a:r>
          </a:p>
          <a:p>
            <a:r>
              <a:rPr lang="en-US" dirty="0"/>
              <a:t>To go into environment r-</a:t>
            </a:r>
            <a:r>
              <a:rPr lang="en-US" dirty="0" err="1"/>
              <a:t>tensorflow</a:t>
            </a:r>
            <a:r>
              <a:rPr lang="en-US" dirty="0"/>
              <a:t>:</a:t>
            </a:r>
          </a:p>
          <a:p>
            <a:pPr marL="0" indent="0">
              <a:buNone/>
            </a:pPr>
            <a:r>
              <a:rPr lang="en-US" dirty="0"/>
              <a:t>		</a:t>
            </a:r>
            <a:r>
              <a:rPr lang="en-US" dirty="0" err="1"/>
              <a:t>conda</a:t>
            </a:r>
            <a:r>
              <a:rPr lang="en-US" dirty="0"/>
              <a:t> activate r-</a:t>
            </a:r>
            <a:r>
              <a:rPr lang="en-US" dirty="0" err="1"/>
              <a:t>tensorflow</a:t>
            </a:r>
            <a:endParaRPr lang="en-US" dirty="0"/>
          </a:p>
        </p:txBody>
      </p:sp>
    </p:spTree>
    <p:extLst>
      <p:ext uri="{BB962C8B-B14F-4D97-AF65-F5344CB8AC3E}">
        <p14:creationId xmlns:p14="http://schemas.microsoft.com/office/powerpoint/2010/main" val="40364543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1289D5-9056-CFF7-92E3-AAD7A07FE9F0}"/>
              </a:ext>
            </a:extLst>
          </p:cNvPr>
          <p:cNvSpPr>
            <a:spLocks noGrp="1"/>
          </p:cNvSpPr>
          <p:nvPr>
            <p:ph type="title"/>
          </p:nvPr>
        </p:nvSpPr>
        <p:spPr/>
        <p:txBody>
          <a:bodyPr>
            <a:normAutofit fontScale="90000"/>
          </a:bodyPr>
          <a:lstStyle/>
          <a:p>
            <a:r>
              <a:rPr lang="en-US" dirty="0"/>
              <a:t>Install </a:t>
            </a:r>
            <a:r>
              <a:rPr lang="en-US" dirty="0" err="1"/>
              <a:t>miniconda</a:t>
            </a:r>
            <a:r>
              <a:rPr lang="en-US" dirty="0"/>
              <a:t> for Environment Isolation</a:t>
            </a:r>
          </a:p>
        </p:txBody>
      </p:sp>
      <p:sp>
        <p:nvSpPr>
          <p:cNvPr id="3" name="Content Placeholder 2">
            <a:extLst>
              <a:ext uri="{FF2B5EF4-FFF2-40B4-BE49-F238E27FC236}">
                <a16:creationId xmlns:a16="http://schemas.microsoft.com/office/drawing/2014/main" id="{62585F39-8211-E211-7060-A391C1D70F3E}"/>
              </a:ext>
            </a:extLst>
          </p:cNvPr>
          <p:cNvSpPr>
            <a:spLocks noGrp="1"/>
          </p:cNvSpPr>
          <p:nvPr>
            <p:ph idx="1"/>
          </p:nvPr>
        </p:nvSpPr>
        <p:spPr/>
        <p:txBody>
          <a:bodyPr>
            <a:normAutofit/>
          </a:bodyPr>
          <a:lstStyle/>
          <a:p>
            <a:r>
              <a:rPr lang="en-US" dirty="0"/>
              <a:t>After you get into the environment, you can </a:t>
            </a:r>
            <a:r>
              <a:rPr lang="en-US" dirty="0" err="1"/>
              <a:t>inatll</a:t>
            </a:r>
            <a:r>
              <a:rPr lang="en-US" dirty="0"/>
              <a:t> python packages using </a:t>
            </a:r>
            <a:r>
              <a:rPr lang="en-US" dirty="0" err="1"/>
              <a:t>conda</a:t>
            </a:r>
            <a:r>
              <a:rPr lang="en-US" dirty="0"/>
              <a:t> install or pip install commands. For example, for </a:t>
            </a:r>
            <a:r>
              <a:rPr lang="en-US" dirty="0" err="1"/>
              <a:t>tensorflow</a:t>
            </a:r>
            <a:r>
              <a:rPr lang="en-US" dirty="0"/>
              <a:t>,</a:t>
            </a:r>
          </a:p>
          <a:p>
            <a:pPr marL="914400" lvl="2" indent="0">
              <a:buNone/>
            </a:pPr>
            <a:r>
              <a:rPr lang="en-US" dirty="0" err="1"/>
              <a:t>conda</a:t>
            </a:r>
            <a:r>
              <a:rPr lang="en-US" dirty="0"/>
              <a:t> config --add channels defaults</a:t>
            </a:r>
          </a:p>
          <a:p>
            <a:pPr marL="914400" lvl="2" indent="0">
              <a:buNone/>
            </a:pPr>
            <a:r>
              <a:rPr lang="en-US" dirty="0"/>
              <a:t>C:\ProgramData\miniconda3\envs\r-tensorflow\python.exe -m pip install --upgrade pip</a:t>
            </a:r>
          </a:p>
          <a:p>
            <a:pPr marL="914400" lvl="2" indent="0">
              <a:buNone/>
            </a:pPr>
            <a:r>
              <a:rPr lang="en-US" dirty="0"/>
              <a:t>pip install </a:t>
            </a:r>
            <a:r>
              <a:rPr lang="en-US" dirty="0" err="1"/>
              <a:t>tensorflow</a:t>
            </a:r>
            <a:r>
              <a:rPr lang="en-US" dirty="0"/>
              <a:t>==2.10</a:t>
            </a:r>
          </a:p>
          <a:p>
            <a:pPr marL="914400" lvl="2" indent="0">
              <a:buNone/>
            </a:pPr>
            <a:r>
              <a:rPr lang="en-US" dirty="0"/>
              <a:t>pip uninstall </a:t>
            </a:r>
            <a:r>
              <a:rPr lang="en-US" dirty="0" err="1"/>
              <a:t>numpy</a:t>
            </a:r>
            <a:endParaRPr lang="en-US" dirty="0"/>
          </a:p>
          <a:p>
            <a:pPr marL="914400" lvl="2" indent="0">
              <a:buNone/>
            </a:pPr>
            <a:r>
              <a:rPr lang="en-US" dirty="0" err="1"/>
              <a:t>conda</a:t>
            </a:r>
            <a:r>
              <a:rPr lang="en-US" dirty="0"/>
              <a:t> install </a:t>
            </a:r>
            <a:r>
              <a:rPr lang="en-US" dirty="0" err="1"/>
              <a:t>numpy</a:t>
            </a:r>
            <a:r>
              <a:rPr lang="en-US" dirty="0"/>
              <a:t>==1.26.4</a:t>
            </a:r>
          </a:p>
          <a:p>
            <a:pPr marL="0" indent="0">
              <a:buNone/>
            </a:pPr>
            <a:endParaRPr lang="en-US" dirty="0"/>
          </a:p>
        </p:txBody>
      </p:sp>
    </p:spTree>
    <p:extLst>
      <p:ext uri="{BB962C8B-B14F-4D97-AF65-F5344CB8AC3E}">
        <p14:creationId xmlns:p14="http://schemas.microsoft.com/office/powerpoint/2010/main" val="42274111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E32D9D-A546-9944-A34D-4A4BBB24BE66}"/>
              </a:ext>
            </a:extLst>
          </p:cNvPr>
          <p:cNvSpPr>
            <a:spLocks noGrp="1"/>
          </p:cNvSpPr>
          <p:nvPr>
            <p:ph type="title"/>
          </p:nvPr>
        </p:nvSpPr>
        <p:spPr/>
        <p:txBody>
          <a:bodyPr>
            <a:normAutofit fontScale="90000"/>
          </a:bodyPr>
          <a:lstStyle/>
          <a:p>
            <a:r>
              <a:rPr lang="en-US" dirty="0"/>
              <a:t>Install </a:t>
            </a:r>
            <a:r>
              <a:rPr lang="en-US" dirty="0" err="1"/>
              <a:t>miniconda</a:t>
            </a:r>
            <a:r>
              <a:rPr lang="en-US" dirty="0"/>
              <a:t> for Environment Isolation</a:t>
            </a:r>
          </a:p>
        </p:txBody>
      </p:sp>
      <p:sp>
        <p:nvSpPr>
          <p:cNvPr id="3" name="Content Placeholder 2">
            <a:extLst>
              <a:ext uri="{FF2B5EF4-FFF2-40B4-BE49-F238E27FC236}">
                <a16:creationId xmlns:a16="http://schemas.microsoft.com/office/drawing/2014/main" id="{07CAD3E0-9C1A-CECD-C51D-9F18A8BC9ADD}"/>
              </a:ext>
            </a:extLst>
          </p:cNvPr>
          <p:cNvSpPr>
            <a:spLocks noGrp="1"/>
          </p:cNvSpPr>
          <p:nvPr>
            <p:ph idx="1"/>
          </p:nvPr>
        </p:nvSpPr>
        <p:spPr/>
        <p:txBody>
          <a:bodyPr>
            <a:normAutofit fontScale="92500" lnSpcReduction="20000"/>
          </a:bodyPr>
          <a:lstStyle/>
          <a:p>
            <a:r>
              <a:rPr lang="en-US" dirty="0"/>
              <a:t>As an exercise, let us install some packages:</a:t>
            </a:r>
          </a:p>
          <a:p>
            <a:pPr marL="457200" lvl="1" indent="0">
              <a:buNone/>
            </a:pPr>
            <a:r>
              <a:rPr lang="en-US" dirty="0" err="1"/>
              <a:t>conda</a:t>
            </a:r>
            <a:r>
              <a:rPr lang="en-US" dirty="0"/>
              <a:t> install pandas</a:t>
            </a:r>
          </a:p>
          <a:p>
            <a:pPr marL="457200" lvl="1" indent="0">
              <a:buNone/>
            </a:pPr>
            <a:r>
              <a:rPr lang="en-US" dirty="0" err="1"/>
              <a:t>conda</a:t>
            </a:r>
            <a:r>
              <a:rPr lang="en-US" dirty="0"/>
              <a:t> install </a:t>
            </a:r>
            <a:r>
              <a:rPr lang="en-US" dirty="0" err="1"/>
              <a:t>scipy</a:t>
            </a:r>
            <a:endParaRPr lang="en-US" dirty="0"/>
          </a:p>
          <a:p>
            <a:pPr marL="457200" lvl="1" indent="0">
              <a:buNone/>
            </a:pPr>
            <a:r>
              <a:rPr lang="en-US" dirty="0" err="1"/>
              <a:t>conda</a:t>
            </a:r>
            <a:r>
              <a:rPr lang="en-US" dirty="0"/>
              <a:t> install scikit-learn</a:t>
            </a:r>
          </a:p>
          <a:p>
            <a:pPr marL="457200" lvl="1" indent="0">
              <a:buNone/>
            </a:pPr>
            <a:r>
              <a:rPr lang="en-US" dirty="0" err="1"/>
              <a:t>conda</a:t>
            </a:r>
            <a:r>
              <a:rPr lang="en-US" dirty="0"/>
              <a:t> install seaborn</a:t>
            </a:r>
          </a:p>
          <a:p>
            <a:pPr marL="457200" lvl="1" indent="0">
              <a:buNone/>
            </a:pPr>
            <a:r>
              <a:rPr lang="en-US" dirty="0" err="1"/>
              <a:t>conda</a:t>
            </a:r>
            <a:r>
              <a:rPr lang="en-US" dirty="0"/>
              <a:t> install matplotlib</a:t>
            </a:r>
          </a:p>
          <a:p>
            <a:pPr marL="457200" lvl="1" indent="0">
              <a:buNone/>
            </a:pPr>
            <a:r>
              <a:rPr lang="en-US" dirty="0" err="1"/>
              <a:t>conda</a:t>
            </a:r>
            <a:r>
              <a:rPr lang="en-US" dirty="0"/>
              <a:t> install </a:t>
            </a:r>
            <a:r>
              <a:rPr lang="en-US" dirty="0" err="1"/>
              <a:t>openpyxl</a:t>
            </a:r>
            <a:endParaRPr lang="en-US" dirty="0"/>
          </a:p>
          <a:p>
            <a:pPr marL="457200" lvl="1" indent="0">
              <a:buNone/>
            </a:pPr>
            <a:r>
              <a:rPr lang="en-US" dirty="0" err="1"/>
              <a:t>conda</a:t>
            </a:r>
            <a:r>
              <a:rPr lang="en-US" dirty="0"/>
              <a:t> install Pillow</a:t>
            </a:r>
          </a:p>
          <a:p>
            <a:pPr marL="457200" lvl="1" indent="0">
              <a:buNone/>
            </a:pPr>
            <a:r>
              <a:rPr lang="en-US" dirty="0" err="1"/>
              <a:t>conda</a:t>
            </a:r>
            <a:r>
              <a:rPr lang="en-US" dirty="0"/>
              <a:t> install notebook</a:t>
            </a:r>
          </a:p>
        </p:txBody>
      </p:sp>
    </p:spTree>
    <p:extLst>
      <p:ext uri="{BB962C8B-B14F-4D97-AF65-F5344CB8AC3E}">
        <p14:creationId xmlns:p14="http://schemas.microsoft.com/office/powerpoint/2010/main" val="23728183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AD3820-E3A0-E1E5-E586-EAB20E32189D}"/>
              </a:ext>
            </a:extLst>
          </p:cNvPr>
          <p:cNvSpPr>
            <a:spLocks noGrp="1"/>
          </p:cNvSpPr>
          <p:nvPr>
            <p:ph type="title"/>
          </p:nvPr>
        </p:nvSpPr>
        <p:spPr/>
        <p:txBody>
          <a:bodyPr/>
          <a:lstStyle/>
          <a:p>
            <a:r>
              <a:rPr lang="en-US" dirty="0"/>
              <a:t>Installing Python</a:t>
            </a:r>
          </a:p>
        </p:txBody>
      </p:sp>
      <p:sp>
        <p:nvSpPr>
          <p:cNvPr id="3" name="Content Placeholder 2">
            <a:extLst>
              <a:ext uri="{FF2B5EF4-FFF2-40B4-BE49-F238E27FC236}">
                <a16:creationId xmlns:a16="http://schemas.microsoft.com/office/drawing/2014/main" id="{CF61E432-30F3-A45A-15E0-7360C8BBEB1C}"/>
              </a:ext>
            </a:extLst>
          </p:cNvPr>
          <p:cNvSpPr>
            <a:spLocks noGrp="1"/>
          </p:cNvSpPr>
          <p:nvPr>
            <p:ph idx="1"/>
          </p:nvPr>
        </p:nvSpPr>
        <p:spPr/>
        <p:txBody>
          <a:bodyPr/>
          <a:lstStyle/>
          <a:p>
            <a:r>
              <a:rPr lang="en-US" dirty="0"/>
              <a:t>After the above steps, you will see Python in your Start Menu. Open it and you will see a command line prompt for you to type and run commands:</a:t>
            </a:r>
          </a:p>
        </p:txBody>
      </p:sp>
      <p:pic>
        <p:nvPicPr>
          <p:cNvPr id="5" name="Picture 4">
            <a:extLst>
              <a:ext uri="{FF2B5EF4-FFF2-40B4-BE49-F238E27FC236}">
                <a16:creationId xmlns:a16="http://schemas.microsoft.com/office/drawing/2014/main" id="{85F8634F-C6D7-E5C7-0503-FD353AD1C5CA}"/>
              </a:ext>
            </a:extLst>
          </p:cNvPr>
          <p:cNvPicPr>
            <a:picLocks noChangeAspect="1"/>
          </p:cNvPicPr>
          <p:nvPr/>
        </p:nvPicPr>
        <p:blipFill>
          <a:blip r:embed="rId2"/>
          <a:stretch>
            <a:fillRect/>
          </a:stretch>
        </p:blipFill>
        <p:spPr>
          <a:xfrm>
            <a:off x="2032253" y="3353799"/>
            <a:ext cx="8005828" cy="2850586"/>
          </a:xfrm>
          <a:prstGeom prst="rect">
            <a:avLst/>
          </a:prstGeom>
        </p:spPr>
      </p:pic>
    </p:spTree>
    <p:extLst>
      <p:ext uri="{BB962C8B-B14F-4D97-AF65-F5344CB8AC3E}">
        <p14:creationId xmlns:p14="http://schemas.microsoft.com/office/powerpoint/2010/main" val="24982245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871664-AA4B-D29A-418C-EF7E2C22EFBC}"/>
              </a:ext>
            </a:extLst>
          </p:cNvPr>
          <p:cNvSpPr>
            <a:spLocks noGrp="1"/>
          </p:cNvSpPr>
          <p:nvPr>
            <p:ph type="title"/>
          </p:nvPr>
        </p:nvSpPr>
        <p:spPr/>
        <p:txBody>
          <a:bodyPr>
            <a:normAutofit/>
          </a:bodyPr>
          <a:lstStyle/>
          <a:p>
            <a:r>
              <a:rPr lang="en-US" dirty="0"/>
              <a:t>Python Command Line Prompt</a:t>
            </a:r>
          </a:p>
        </p:txBody>
      </p:sp>
      <p:sp>
        <p:nvSpPr>
          <p:cNvPr id="3" name="Content Placeholder 2">
            <a:extLst>
              <a:ext uri="{FF2B5EF4-FFF2-40B4-BE49-F238E27FC236}">
                <a16:creationId xmlns:a16="http://schemas.microsoft.com/office/drawing/2014/main" id="{502A350A-95E8-0253-6490-7A4961CB40DC}"/>
              </a:ext>
            </a:extLst>
          </p:cNvPr>
          <p:cNvSpPr>
            <a:spLocks noGrp="1"/>
          </p:cNvSpPr>
          <p:nvPr>
            <p:ph idx="1"/>
          </p:nvPr>
        </p:nvSpPr>
        <p:spPr/>
        <p:txBody>
          <a:bodyPr>
            <a:normAutofit/>
          </a:bodyPr>
          <a:lstStyle/>
          <a:p>
            <a:r>
              <a:rPr lang="en-US" dirty="0"/>
              <a:t>Open python command line tool in menu or type python in CMD box</a:t>
            </a:r>
          </a:p>
          <a:p>
            <a:r>
              <a:rPr lang="en-US" dirty="0"/>
              <a:t>Compute: 23**3, 235/78, 235//78, 235%78, (3+2j)/(4-1j), math.log(12)</a:t>
            </a:r>
          </a:p>
          <a:p>
            <a:r>
              <a:rPr lang="en-US" dirty="0"/>
              <a:t>Get current time: </a:t>
            </a:r>
          </a:p>
          <a:p>
            <a:r>
              <a:rPr lang="en-US" dirty="0"/>
              <a:t>Get and print user input </a:t>
            </a:r>
          </a:p>
          <a:p>
            <a:pPr marL="0" indent="0">
              <a:buNone/>
            </a:pPr>
            <a:endParaRPr lang="en-US" dirty="0"/>
          </a:p>
        </p:txBody>
      </p:sp>
      <p:pic>
        <p:nvPicPr>
          <p:cNvPr id="5" name="Picture 4">
            <a:extLst>
              <a:ext uri="{FF2B5EF4-FFF2-40B4-BE49-F238E27FC236}">
                <a16:creationId xmlns:a16="http://schemas.microsoft.com/office/drawing/2014/main" id="{156D6436-F922-66D5-C6B4-35ADD1679449}"/>
              </a:ext>
            </a:extLst>
          </p:cNvPr>
          <p:cNvPicPr>
            <a:picLocks noChangeAspect="1"/>
          </p:cNvPicPr>
          <p:nvPr/>
        </p:nvPicPr>
        <p:blipFill>
          <a:blip r:embed="rId2"/>
          <a:stretch>
            <a:fillRect/>
          </a:stretch>
        </p:blipFill>
        <p:spPr>
          <a:xfrm>
            <a:off x="3837725" y="3591394"/>
            <a:ext cx="3734124" cy="495343"/>
          </a:xfrm>
          <a:prstGeom prst="rect">
            <a:avLst/>
          </a:prstGeom>
        </p:spPr>
      </p:pic>
      <p:pic>
        <p:nvPicPr>
          <p:cNvPr id="7" name="Picture 6">
            <a:extLst>
              <a:ext uri="{FF2B5EF4-FFF2-40B4-BE49-F238E27FC236}">
                <a16:creationId xmlns:a16="http://schemas.microsoft.com/office/drawing/2014/main" id="{20154CD0-2BBE-283A-432F-B84758C7E1D8}"/>
              </a:ext>
            </a:extLst>
          </p:cNvPr>
          <p:cNvPicPr>
            <a:picLocks noChangeAspect="1"/>
          </p:cNvPicPr>
          <p:nvPr/>
        </p:nvPicPr>
        <p:blipFill>
          <a:blip r:embed="rId3"/>
          <a:stretch>
            <a:fillRect/>
          </a:stretch>
        </p:blipFill>
        <p:spPr>
          <a:xfrm>
            <a:off x="2724129" y="4724350"/>
            <a:ext cx="3429297" cy="895428"/>
          </a:xfrm>
          <a:prstGeom prst="rect">
            <a:avLst/>
          </a:prstGeom>
        </p:spPr>
      </p:pic>
    </p:spTree>
    <p:extLst>
      <p:ext uri="{BB962C8B-B14F-4D97-AF65-F5344CB8AC3E}">
        <p14:creationId xmlns:p14="http://schemas.microsoft.com/office/powerpoint/2010/main" val="42034038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5F5BFC-E203-4EA7-E75E-21B66DA7948C}"/>
              </a:ext>
            </a:extLst>
          </p:cNvPr>
          <p:cNvSpPr>
            <a:spLocks noGrp="1"/>
          </p:cNvSpPr>
          <p:nvPr>
            <p:ph type="title"/>
          </p:nvPr>
        </p:nvSpPr>
        <p:spPr/>
        <p:txBody>
          <a:bodyPr/>
          <a:lstStyle/>
          <a:p>
            <a:r>
              <a:rPr lang="en-US" dirty="0"/>
              <a:t>Python Command Line Prompt</a:t>
            </a:r>
          </a:p>
        </p:txBody>
      </p:sp>
      <p:sp>
        <p:nvSpPr>
          <p:cNvPr id="3" name="Content Placeholder 2">
            <a:extLst>
              <a:ext uri="{FF2B5EF4-FFF2-40B4-BE49-F238E27FC236}">
                <a16:creationId xmlns:a16="http://schemas.microsoft.com/office/drawing/2014/main" id="{372B1B21-9788-B171-782D-C322E0B59057}"/>
              </a:ext>
            </a:extLst>
          </p:cNvPr>
          <p:cNvSpPr>
            <a:spLocks noGrp="1"/>
          </p:cNvSpPr>
          <p:nvPr>
            <p:ph idx="1"/>
          </p:nvPr>
        </p:nvSpPr>
        <p:spPr/>
        <p:txBody>
          <a:bodyPr/>
          <a:lstStyle/>
          <a:p>
            <a:r>
              <a:rPr lang="en-US" dirty="0"/>
              <a:t>Show and change current working directory:</a:t>
            </a:r>
          </a:p>
        </p:txBody>
      </p:sp>
      <p:pic>
        <p:nvPicPr>
          <p:cNvPr id="5" name="Picture 4">
            <a:extLst>
              <a:ext uri="{FF2B5EF4-FFF2-40B4-BE49-F238E27FC236}">
                <a16:creationId xmlns:a16="http://schemas.microsoft.com/office/drawing/2014/main" id="{B6D0426D-500F-30A3-7EF3-2A1F7FEAE487}"/>
              </a:ext>
            </a:extLst>
          </p:cNvPr>
          <p:cNvPicPr>
            <a:picLocks noChangeAspect="1"/>
          </p:cNvPicPr>
          <p:nvPr/>
        </p:nvPicPr>
        <p:blipFill>
          <a:blip r:embed="rId2"/>
          <a:stretch>
            <a:fillRect/>
          </a:stretch>
        </p:blipFill>
        <p:spPr>
          <a:xfrm>
            <a:off x="1780800" y="3234586"/>
            <a:ext cx="8630398" cy="2057578"/>
          </a:xfrm>
          <a:prstGeom prst="rect">
            <a:avLst/>
          </a:prstGeom>
        </p:spPr>
      </p:pic>
    </p:spTree>
    <p:extLst>
      <p:ext uri="{BB962C8B-B14F-4D97-AF65-F5344CB8AC3E}">
        <p14:creationId xmlns:p14="http://schemas.microsoft.com/office/powerpoint/2010/main" val="9653260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85C0F-9033-4E9F-937B-2A98F3BE4BD9}"/>
              </a:ext>
            </a:extLst>
          </p:cNvPr>
          <p:cNvSpPr>
            <a:spLocks noGrp="1"/>
          </p:cNvSpPr>
          <p:nvPr>
            <p:ph type="title"/>
          </p:nvPr>
        </p:nvSpPr>
        <p:spPr/>
        <p:txBody>
          <a:bodyPr/>
          <a:lstStyle/>
          <a:p>
            <a:r>
              <a:rPr lang="en-US" dirty="0"/>
              <a:t>Python Basics</a:t>
            </a:r>
          </a:p>
        </p:txBody>
      </p:sp>
      <p:sp>
        <p:nvSpPr>
          <p:cNvPr id="3" name="Content Placeholder 2">
            <a:extLst>
              <a:ext uri="{FF2B5EF4-FFF2-40B4-BE49-F238E27FC236}">
                <a16:creationId xmlns:a16="http://schemas.microsoft.com/office/drawing/2014/main" id="{3D0DDE60-7F5E-4775-8FB1-C8010F6A4CB9}"/>
              </a:ext>
            </a:extLst>
          </p:cNvPr>
          <p:cNvSpPr>
            <a:spLocks noGrp="1"/>
          </p:cNvSpPr>
          <p:nvPr>
            <p:ph idx="1"/>
          </p:nvPr>
        </p:nvSpPr>
        <p:spPr/>
        <p:txBody>
          <a:bodyPr>
            <a:normAutofit/>
          </a:bodyPr>
          <a:lstStyle/>
          <a:p>
            <a:r>
              <a:rPr lang="en-US" b="1" dirty="0"/>
              <a:t>About Python</a:t>
            </a:r>
            <a:r>
              <a:rPr lang="en-US" dirty="0"/>
              <a:t>:</a:t>
            </a:r>
          </a:p>
          <a:p>
            <a:pPr lvl="1"/>
            <a:r>
              <a:rPr lang="en-US" sz="1800" b="0" i="0" u="none" strike="noStrike" baseline="0" dirty="0">
                <a:latin typeface="Times New Roman" panose="02020603050405020304" pitchFamily="18" charset="0"/>
                <a:cs typeface="Times New Roman" panose="02020603050405020304" pitchFamily="18" charset="0"/>
              </a:rPr>
              <a:t>Python is a general-purpose programming language. </a:t>
            </a:r>
          </a:p>
          <a:p>
            <a:pPr lvl="1"/>
            <a:r>
              <a:rPr lang="en-US" sz="1800" b="0" i="0" u="none" strike="noStrike" baseline="0" dirty="0">
                <a:latin typeface="Times New Roman" panose="02020603050405020304" pitchFamily="18" charset="0"/>
                <a:cs typeface="Times New Roman" panose="02020603050405020304" pitchFamily="18" charset="0"/>
              </a:rPr>
              <a:t>It is popular because of its wide accessibility and in particular its applications in data sciences. For example, </a:t>
            </a:r>
            <a:r>
              <a:rPr lang="en-US" sz="1800" b="0" i="0" dirty="0">
                <a:solidFill>
                  <a:srgbClr val="4D5156"/>
                </a:solidFill>
                <a:effectLst/>
                <a:latin typeface="Times New Roman" panose="02020603050405020304" pitchFamily="18" charset="0"/>
                <a:cs typeface="Times New Roman" panose="02020603050405020304" pitchFamily="18" charset="0"/>
              </a:rPr>
              <a:t> the core structure of ChatGPT is built using </a:t>
            </a:r>
            <a:r>
              <a:rPr lang="en-US" sz="1800" b="0" i="0" dirty="0">
                <a:solidFill>
                  <a:srgbClr val="040C28"/>
                </a:solidFill>
                <a:effectLst/>
                <a:latin typeface="Times New Roman" panose="02020603050405020304" pitchFamily="18" charset="0"/>
                <a:cs typeface="Times New Roman" panose="02020603050405020304" pitchFamily="18" charset="0"/>
              </a:rPr>
              <a:t>Python, TensorFlow (Google), and </a:t>
            </a:r>
            <a:r>
              <a:rPr lang="en-US" sz="1800" b="0" i="0" dirty="0" err="1">
                <a:solidFill>
                  <a:srgbClr val="040C28"/>
                </a:solidFill>
                <a:effectLst/>
                <a:latin typeface="Times New Roman" panose="02020603050405020304" pitchFamily="18" charset="0"/>
                <a:cs typeface="Times New Roman" panose="02020603050405020304" pitchFamily="18" charset="0"/>
              </a:rPr>
              <a:t>PyTorch</a:t>
            </a:r>
            <a:r>
              <a:rPr lang="en-US" sz="1800" b="0" i="0" dirty="0">
                <a:solidFill>
                  <a:srgbClr val="040C28"/>
                </a:solidFill>
                <a:effectLst/>
                <a:latin typeface="Times New Roman" panose="02020603050405020304" pitchFamily="18" charset="0"/>
                <a:cs typeface="Times New Roman" panose="02020603050405020304" pitchFamily="18" charset="0"/>
              </a:rPr>
              <a:t> (Meta)</a:t>
            </a:r>
            <a:r>
              <a:rPr lang="en-US" sz="1800" b="0" i="0" dirty="0">
                <a:solidFill>
                  <a:srgbClr val="4D5156"/>
                </a:solidFill>
                <a:effectLst/>
                <a:latin typeface="Times New Roman" panose="02020603050405020304" pitchFamily="18" charset="0"/>
                <a:cs typeface="Times New Roman" panose="02020603050405020304" pitchFamily="18" charset="0"/>
              </a:rPr>
              <a:t>.</a:t>
            </a:r>
            <a:endParaRPr lang="en-US" sz="1800" b="0" i="0" u="none" strike="noStrike" baseline="0" dirty="0">
              <a:latin typeface="Times New Roman" panose="02020603050405020304" pitchFamily="18" charset="0"/>
              <a:cs typeface="Times New Roman" panose="02020603050405020304" pitchFamily="18" charset="0"/>
            </a:endParaRPr>
          </a:p>
          <a:p>
            <a:pPr lvl="1"/>
            <a:r>
              <a:rPr lang="en-US" sz="1800" b="0" i="0" u="none" strike="noStrike" baseline="0" dirty="0">
                <a:latin typeface="Times New Roman" panose="02020603050405020304" pitchFamily="18" charset="0"/>
                <a:cs typeface="Times New Roman" panose="02020603050405020304" pitchFamily="18" charset="0"/>
              </a:rPr>
              <a:t>Python is a cross platform programming language and as such you can use Python on a Windows PC, a Linux Box or an Apple Mac </a:t>
            </a:r>
          </a:p>
        </p:txBody>
      </p:sp>
    </p:spTree>
    <p:extLst>
      <p:ext uri="{BB962C8B-B14F-4D97-AF65-F5344CB8AC3E}">
        <p14:creationId xmlns:p14="http://schemas.microsoft.com/office/powerpoint/2010/main" val="14060757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1BD682-AE84-D93E-5B2D-8C83EAC2C5F4}"/>
              </a:ext>
            </a:extLst>
          </p:cNvPr>
          <p:cNvSpPr>
            <a:spLocks noGrp="1"/>
          </p:cNvSpPr>
          <p:nvPr>
            <p:ph type="title"/>
          </p:nvPr>
        </p:nvSpPr>
        <p:spPr>
          <a:xfrm>
            <a:off x="1295401" y="863111"/>
            <a:ext cx="9601196" cy="1303867"/>
          </a:xfrm>
        </p:spPr>
        <p:txBody>
          <a:bodyPr>
            <a:normAutofit/>
          </a:bodyPr>
          <a:lstStyle/>
          <a:p>
            <a:r>
              <a:rPr lang="en-US" sz="4400" dirty="0"/>
              <a:t>Python Command Line Prompt</a:t>
            </a:r>
            <a:endParaRPr lang="en-US" dirty="0"/>
          </a:p>
        </p:txBody>
      </p:sp>
      <p:sp>
        <p:nvSpPr>
          <p:cNvPr id="3" name="Content Placeholder 2">
            <a:extLst>
              <a:ext uri="{FF2B5EF4-FFF2-40B4-BE49-F238E27FC236}">
                <a16:creationId xmlns:a16="http://schemas.microsoft.com/office/drawing/2014/main" id="{FBD0762F-7E4A-E05C-685C-DE81F6E4BE93}"/>
              </a:ext>
            </a:extLst>
          </p:cNvPr>
          <p:cNvSpPr>
            <a:spLocks noGrp="1"/>
          </p:cNvSpPr>
          <p:nvPr>
            <p:ph idx="1"/>
          </p:nvPr>
        </p:nvSpPr>
        <p:spPr/>
        <p:txBody>
          <a:bodyPr>
            <a:normAutofit/>
          </a:bodyPr>
          <a:lstStyle/>
          <a:p>
            <a:r>
              <a:rPr lang="en-US" dirty="0"/>
              <a:t>Open Excel file and print a cell value</a:t>
            </a:r>
          </a:p>
          <a:p>
            <a:pPr marL="0" indent="0">
              <a:buNone/>
            </a:pPr>
            <a:endParaRPr lang="en-US" dirty="0"/>
          </a:p>
          <a:p>
            <a:endParaRPr lang="en-US" dirty="0"/>
          </a:p>
          <a:p>
            <a:r>
              <a:rPr lang="en-US" dirty="0"/>
              <a:t>Generate and plot 100 random numbers from N(5,10): </a:t>
            </a:r>
          </a:p>
          <a:p>
            <a:pPr marL="0" indent="0">
              <a:buNone/>
            </a:pPr>
            <a:r>
              <a:rPr lang="en-US" dirty="0"/>
              <a:t>	</a:t>
            </a:r>
          </a:p>
        </p:txBody>
      </p:sp>
      <p:pic>
        <p:nvPicPr>
          <p:cNvPr id="5" name="Picture 4">
            <a:extLst>
              <a:ext uri="{FF2B5EF4-FFF2-40B4-BE49-F238E27FC236}">
                <a16:creationId xmlns:a16="http://schemas.microsoft.com/office/drawing/2014/main" id="{2BD4BBD7-349A-F9A4-3401-F4E7D3A8AA71}"/>
              </a:ext>
            </a:extLst>
          </p:cNvPr>
          <p:cNvPicPr>
            <a:picLocks noChangeAspect="1"/>
          </p:cNvPicPr>
          <p:nvPr/>
        </p:nvPicPr>
        <p:blipFill>
          <a:blip r:embed="rId2"/>
          <a:stretch>
            <a:fillRect/>
          </a:stretch>
        </p:blipFill>
        <p:spPr>
          <a:xfrm>
            <a:off x="1694776" y="3134835"/>
            <a:ext cx="4286621" cy="933531"/>
          </a:xfrm>
          <a:prstGeom prst="rect">
            <a:avLst/>
          </a:prstGeom>
        </p:spPr>
      </p:pic>
      <p:pic>
        <p:nvPicPr>
          <p:cNvPr id="7" name="Picture 6">
            <a:extLst>
              <a:ext uri="{FF2B5EF4-FFF2-40B4-BE49-F238E27FC236}">
                <a16:creationId xmlns:a16="http://schemas.microsoft.com/office/drawing/2014/main" id="{D7584E8B-0F61-EB75-BFDF-21053BC4E0B3}"/>
              </a:ext>
            </a:extLst>
          </p:cNvPr>
          <p:cNvPicPr>
            <a:picLocks noChangeAspect="1"/>
          </p:cNvPicPr>
          <p:nvPr/>
        </p:nvPicPr>
        <p:blipFill>
          <a:blip r:embed="rId3"/>
          <a:stretch>
            <a:fillRect/>
          </a:stretch>
        </p:blipFill>
        <p:spPr>
          <a:xfrm>
            <a:off x="1694776" y="4763658"/>
            <a:ext cx="4179932" cy="960203"/>
          </a:xfrm>
          <a:prstGeom prst="rect">
            <a:avLst/>
          </a:prstGeom>
        </p:spPr>
      </p:pic>
      <p:pic>
        <p:nvPicPr>
          <p:cNvPr id="9" name="Picture 8">
            <a:extLst>
              <a:ext uri="{FF2B5EF4-FFF2-40B4-BE49-F238E27FC236}">
                <a16:creationId xmlns:a16="http://schemas.microsoft.com/office/drawing/2014/main" id="{D55C1A32-2907-3875-568D-9EF3C5421C25}"/>
              </a:ext>
            </a:extLst>
          </p:cNvPr>
          <p:cNvPicPr>
            <a:picLocks noChangeAspect="1"/>
          </p:cNvPicPr>
          <p:nvPr/>
        </p:nvPicPr>
        <p:blipFill>
          <a:blip r:embed="rId4"/>
          <a:stretch>
            <a:fillRect/>
          </a:stretch>
        </p:blipFill>
        <p:spPr>
          <a:xfrm>
            <a:off x="6274083" y="4640708"/>
            <a:ext cx="1420319" cy="1297686"/>
          </a:xfrm>
          <a:prstGeom prst="rect">
            <a:avLst/>
          </a:prstGeom>
        </p:spPr>
      </p:pic>
    </p:spTree>
    <p:extLst>
      <p:ext uri="{BB962C8B-B14F-4D97-AF65-F5344CB8AC3E}">
        <p14:creationId xmlns:p14="http://schemas.microsoft.com/office/powerpoint/2010/main" val="41621696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C6363C-BF1B-82D1-A935-E7D29DCEFF6A}"/>
              </a:ext>
            </a:extLst>
          </p:cNvPr>
          <p:cNvSpPr>
            <a:spLocks noGrp="1"/>
          </p:cNvSpPr>
          <p:nvPr>
            <p:ph type="title"/>
          </p:nvPr>
        </p:nvSpPr>
        <p:spPr/>
        <p:txBody>
          <a:bodyPr/>
          <a:lstStyle/>
          <a:p>
            <a:r>
              <a:rPr lang="en-US" dirty="0"/>
              <a:t>Python Command Line Prompt</a:t>
            </a:r>
          </a:p>
        </p:txBody>
      </p:sp>
      <p:sp>
        <p:nvSpPr>
          <p:cNvPr id="3" name="Content Placeholder 2">
            <a:extLst>
              <a:ext uri="{FF2B5EF4-FFF2-40B4-BE49-F238E27FC236}">
                <a16:creationId xmlns:a16="http://schemas.microsoft.com/office/drawing/2014/main" id="{16FC020D-9132-2FFA-43A0-928AEC38D45C}"/>
              </a:ext>
            </a:extLst>
          </p:cNvPr>
          <p:cNvSpPr>
            <a:spLocks noGrp="1"/>
          </p:cNvSpPr>
          <p:nvPr>
            <p:ph idx="1"/>
          </p:nvPr>
        </p:nvSpPr>
        <p:spPr/>
        <p:txBody>
          <a:bodyPr>
            <a:normAutofit lnSpcReduction="10000"/>
          </a:bodyPr>
          <a:lstStyle/>
          <a:p>
            <a:r>
              <a:rPr lang="en-US" dirty="0"/>
              <a:t>Show all imported modules: help("modules")</a:t>
            </a:r>
          </a:p>
          <a:p>
            <a:r>
              <a:rPr lang="en-US" dirty="0"/>
              <a:t>Find content in a package: </a:t>
            </a:r>
            <a:r>
              <a:rPr lang="en-US" dirty="0" err="1"/>
              <a:t>dir</a:t>
            </a:r>
            <a:r>
              <a:rPr lang="en-US" dirty="0"/>
              <a:t>(np)</a:t>
            </a:r>
          </a:p>
          <a:p>
            <a:r>
              <a:rPr lang="en-US" dirty="0"/>
              <a:t>Find content in your current environment: </a:t>
            </a:r>
            <a:r>
              <a:rPr lang="en-US" dirty="0" err="1"/>
              <a:t>dir</a:t>
            </a:r>
            <a:r>
              <a:rPr lang="en-US" dirty="0"/>
              <a:t>()</a:t>
            </a:r>
          </a:p>
          <a:p>
            <a:r>
              <a:rPr lang="en-US" dirty="0"/>
              <a:t>Delete variable x: del(x)</a:t>
            </a:r>
          </a:p>
          <a:p>
            <a:r>
              <a:rPr lang="en-US" dirty="0"/>
              <a:t>Check if who is a function in </a:t>
            </a:r>
            <a:r>
              <a:rPr lang="en-US" dirty="0" err="1"/>
              <a:t>numpy</a:t>
            </a:r>
            <a:r>
              <a:rPr lang="en-US" dirty="0"/>
              <a:t>: callable(</a:t>
            </a:r>
            <a:r>
              <a:rPr lang="en-US" dirty="0" err="1"/>
              <a:t>np.who</a:t>
            </a:r>
            <a:r>
              <a:rPr lang="en-US" dirty="0"/>
              <a:t>)</a:t>
            </a:r>
          </a:p>
          <a:p>
            <a:r>
              <a:rPr lang="en-US" dirty="0"/>
              <a:t>Show how to use a function: help(</a:t>
            </a:r>
            <a:r>
              <a:rPr lang="en-US" dirty="0" err="1"/>
              <a:t>np.random.normal</a:t>
            </a:r>
            <a:r>
              <a:rPr lang="en-US" dirty="0"/>
              <a:t>)</a:t>
            </a:r>
          </a:p>
          <a:p>
            <a:r>
              <a:rPr lang="en-US" dirty="0"/>
              <a:t>Show module documentation: </a:t>
            </a:r>
            <a:r>
              <a:rPr lang="en-US" dirty="0" err="1"/>
              <a:t>np.__doc</a:t>
            </a:r>
            <a:r>
              <a:rPr lang="en-US" dirty="0"/>
              <a:t>__</a:t>
            </a:r>
          </a:p>
        </p:txBody>
      </p:sp>
    </p:spTree>
    <p:extLst>
      <p:ext uri="{BB962C8B-B14F-4D97-AF65-F5344CB8AC3E}">
        <p14:creationId xmlns:p14="http://schemas.microsoft.com/office/powerpoint/2010/main" val="32075033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98C301-0D7E-5612-0BC2-7AE9B1F4B7E9}"/>
              </a:ext>
            </a:extLst>
          </p:cNvPr>
          <p:cNvSpPr>
            <a:spLocks noGrp="1"/>
          </p:cNvSpPr>
          <p:nvPr>
            <p:ph type="title"/>
          </p:nvPr>
        </p:nvSpPr>
        <p:spPr/>
        <p:txBody>
          <a:bodyPr/>
          <a:lstStyle/>
          <a:p>
            <a:r>
              <a:rPr lang="en-US" dirty="0" err="1"/>
              <a:t>Jupyter</a:t>
            </a:r>
            <a:r>
              <a:rPr lang="en-US" dirty="0"/>
              <a:t> Notebook</a:t>
            </a:r>
          </a:p>
        </p:txBody>
      </p:sp>
      <p:sp>
        <p:nvSpPr>
          <p:cNvPr id="3" name="Content Placeholder 2">
            <a:extLst>
              <a:ext uri="{FF2B5EF4-FFF2-40B4-BE49-F238E27FC236}">
                <a16:creationId xmlns:a16="http://schemas.microsoft.com/office/drawing/2014/main" id="{50215AF0-7A6B-D6F2-2741-DD23D7EA9581}"/>
              </a:ext>
            </a:extLst>
          </p:cNvPr>
          <p:cNvSpPr>
            <a:spLocks noGrp="1"/>
          </p:cNvSpPr>
          <p:nvPr>
            <p:ph idx="1"/>
          </p:nvPr>
        </p:nvSpPr>
        <p:spPr/>
        <p:txBody>
          <a:bodyPr/>
          <a:lstStyle/>
          <a:p>
            <a:r>
              <a:rPr lang="en-US" dirty="0"/>
              <a:t>Instead of using python command line tool, beginners are suggested to use </a:t>
            </a:r>
            <a:r>
              <a:rPr lang="en-US" dirty="0" err="1"/>
              <a:t>Jupyter</a:t>
            </a:r>
            <a:r>
              <a:rPr lang="en-US" dirty="0"/>
              <a:t> Notebook.</a:t>
            </a:r>
          </a:p>
          <a:p>
            <a:pPr lvl="1"/>
            <a:r>
              <a:rPr lang="en-US" dirty="0"/>
              <a:t>Open Windows Command as Administrator</a:t>
            </a:r>
          </a:p>
          <a:p>
            <a:pPr lvl="1"/>
            <a:r>
              <a:rPr lang="en-US" dirty="0"/>
              <a:t>In the windows command line, change to your working directory using cd c:\ command (you can use Windows Explore to find your directory and copy address to replace c:\ in the command.</a:t>
            </a:r>
          </a:p>
          <a:p>
            <a:pPr lvl="1"/>
            <a:r>
              <a:rPr lang="en-US" dirty="0"/>
              <a:t>Then type command: </a:t>
            </a:r>
            <a:r>
              <a:rPr lang="en-US" dirty="0" err="1"/>
              <a:t>jupyter</a:t>
            </a:r>
            <a:r>
              <a:rPr lang="en-US" dirty="0"/>
              <a:t> lab and your browser will be opened for your to create a new or open an existing notebook</a:t>
            </a:r>
          </a:p>
          <a:p>
            <a:pPr lvl="1"/>
            <a:endParaRPr lang="en-US" dirty="0"/>
          </a:p>
        </p:txBody>
      </p:sp>
    </p:spTree>
    <p:extLst>
      <p:ext uri="{BB962C8B-B14F-4D97-AF65-F5344CB8AC3E}">
        <p14:creationId xmlns:p14="http://schemas.microsoft.com/office/powerpoint/2010/main" val="20275525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6C61D4-27BB-7C77-401D-CE6F8FCE2282}"/>
              </a:ext>
            </a:extLst>
          </p:cNvPr>
          <p:cNvSpPr>
            <a:spLocks noGrp="1"/>
          </p:cNvSpPr>
          <p:nvPr>
            <p:ph type="title"/>
          </p:nvPr>
        </p:nvSpPr>
        <p:spPr/>
        <p:txBody>
          <a:bodyPr/>
          <a:lstStyle/>
          <a:p>
            <a:r>
              <a:rPr lang="en-US" dirty="0"/>
              <a:t>Packages for Data Analytics</a:t>
            </a:r>
          </a:p>
        </p:txBody>
      </p:sp>
      <p:sp>
        <p:nvSpPr>
          <p:cNvPr id="3" name="Content Placeholder 2">
            <a:extLst>
              <a:ext uri="{FF2B5EF4-FFF2-40B4-BE49-F238E27FC236}">
                <a16:creationId xmlns:a16="http://schemas.microsoft.com/office/drawing/2014/main" id="{AE0A3FB8-D73E-F3E3-B812-82CAE05CF41F}"/>
              </a:ext>
            </a:extLst>
          </p:cNvPr>
          <p:cNvSpPr>
            <a:spLocks noGrp="1"/>
          </p:cNvSpPr>
          <p:nvPr>
            <p:ph idx="1"/>
          </p:nvPr>
        </p:nvSpPr>
        <p:spPr/>
        <p:txBody>
          <a:bodyPr/>
          <a:lstStyle/>
          <a:p>
            <a:r>
              <a:rPr lang="en-US" dirty="0"/>
              <a:t>First, check if you have installed packages such as </a:t>
            </a:r>
            <a:r>
              <a:rPr lang="en-US" dirty="0" err="1"/>
              <a:t>numpy</a:t>
            </a:r>
            <a:r>
              <a:rPr lang="en-US" dirty="0"/>
              <a:t> and pandas</a:t>
            </a:r>
          </a:p>
        </p:txBody>
      </p:sp>
      <p:pic>
        <p:nvPicPr>
          <p:cNvPr id="5" name="Picture 4">
            <a:extLst>
              <a:ext uri="{FF2B5EF4-FFF2-40B4-BE49-F238E27FC236}">
                <a16:creationId xmlns:a16="http://schemas.microsoft.com/office/drawing/2014/main" id="{BAE9C45D-8CB1-FB69-C2CB-E737DB720763}"/>
              </a:ext>
            </a:extLst>
          </p:cNvPr>
          <p:cNvPicPr>
            <a:picLocks noChangeAspect="1"/>
          </p:cNvPicPr>
          <p:nvPr/>
        </p:nvPicPr>
        <p:blipFill>
          <a:blip r:embed="rId2"/>
          <a:stretch>
            <a:fillRect/>
          </a:stretch>
        </p:blipFill>
        <p:spPr>
          <a:xfrm>
            <a:off x="2171412" y="2969906"/>
            <a:ext cx="6629975" cy="1569856"/>
          </a:xfrm>
          <a:prstGeom prst="rect">
            <a:avLst/>
          </a:prstGeom>
        </p:spPr>
      </p:pic>
      <p:pic>
        <p:nvPicPr>
          <p:cNvPr id="7" name="Picture 6">
            <a:extLst>
              <a:ext uri="{FF2B5EF4-FFF2-40B4-BE49-F238E27FC236}">
                <a16:creationId xmlns:a16="http://schemas.microsoft.com/office/drawing/2014/main" id="{B654128D-B8BF-C2CA-3D7A-11266EDA4848}"/>
              </a:ext>
            </a:extLst>
          </p:cNvPr>
          <p:cNvPicPr>
            <a:picLocks noChangeAspect="1"/>
          </p:cNvPicPr>
          <p:nvPr/>
        </p:nvPicPr>
        <p:blipFill>
          <a:blip r:embed="rId3"/>
          <a:stretch>
            <a:fillRect/>
          </a:stretch>
        </p:blipFill>
        <p:spPr>
          <a:xfrm>
            <a:off x="2171412" y="4554966"/>
            <a:ext cx="7011008" cy="1493649"/>
          </a:xfrm>
          <a:prstGeom prst="rect">
            <a:avLst/>
          </a:prstGeom>
        </p:spPr>
      </p:pic>
    </p:spTree>
    <p:extLst>
      <p:ext uri="{BB962C8B-B14F-4D97-AF65-F5344CB8AC3E}">
        <p14:creationId xmlns:p14="http://schemas.microsoft.com/office/powerpoint/2010/main" val="7085496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529BEB-00C2-6360-2E65-2FD2F4D70001}"/>
              </a:ext>
            </a:extLst>
          </p:cNvPr>
          <p:cNvSpPr>
            <a:spLocks noGrp="1"/>
          </p:cNvSpPr>
          <p:nvPr>
            <p:ph type="title"/>
          </p:nvPr>
        </p:nvSpPr>
        <p:spPr/>
        <p:txBody>
          <a:bodyPr/>
          <a:lstStyle/>
          <a:p>
            <a:r>
              <a:rPr lang="en-US" dirty="0"/>
              <a:t>Run </a:t>
            </a:r>
            <a:r>
              <a:rPr lang="en-US" dirty="0" err="1"/>
              <a:t>Jupyter</a:t>
            </a:r>
            <a:r>
              <a:rPr lang="en-US" dirty="0"/>
              <a:t> Notebook</a:t>
            </a:r>
          </a:p>
        </p:txBody>
      </p:sp>
      <p:sp>
        <p:nvSpPr>
          <p:cNvPr id="3" name="Content Placeholder 2">
            <a:extLst>
              <a:ext uri="{FF2B5EF4-FFF2-40B4-BE49-F238E27FC236}">
                <a16:creationId xmlns:a16="http://schemas.microsoft.com/office/drawing/2014/main" id="{2E67611A-AC31-4B4B-8A76-3416A302A79F}"/>
              </a:ext>
            </a:extLst>
          </p:cNvPr>
          <p:cNvSpPr>
            <a:spLocks noGrp="1"/>
          </p:cNvSpPr>
          <p:nvPr>
            <p:ph idx="1"/>
          </p:nvPr>
        </p:nvSpPr>
        <p:spPr/>
        <p:txBody>
          <a:bodyPr/>
          <a:lstStyle/>
          <a:p>
            <a:r>
              <a:rPr lang="en-US" b="0" i="0" dirty="0">
                <a:solidFill>
                  <a:srgbClr val="000000"/>
                </a:solidFill>
                <a:effectLst/>
                <a:latin typeface="helvetica" panose="020B0604020202020204" pitchFamily="34" charset="0"/>
              </a:rPr>
              <a:t>After installing Jupiter Notebook, go to CMD prompt, change </a:t>
            </a:r>
            <a:r>
              <a:rPr lang="en-US" dirty="0">
                <a:solidFill>
                  <a:srgbClr val="000000"/>
                </a:solidFill>
                <a:latin typeface="helvetica" panose="020B0604020202020204" pitchFamily="34" charset="0"/>
              </a:rPr>
              <a:t>default root folder with command “cd c:\” and then </a:t>
            </a:r>
            <a:r>
              <a:rPr lang="en-US" b="0" i="0" dirty="0">
                <a:solidFill>
                  <a:srgbClr val="000000"/>
                </a:solidFill>
                <a:effectLst/>
                <a:latin typeface="helvetica" panose="020B0604020202020204" pitchFamily="34" charset="0"/>
              </a:rPr>
              <a:t>open </a:t>
            </a:r>
            <a:r>
              <a:rPr lang="en-US" b="0" i="0" dirty="0" err="1">
                <a:solidFill>
                  <a:srgbClr val="000000"/>
                </a:solidFill>
                <a:effectLst/>
                <a:latin typeface="helvetica" panose="020B0604020202020204" pitchFamily="34" charset="0"/>
              </a:rPr>
              <a:t>Jupyter</a:t>
            </a:r>
            <a:r>
              <a:rPr lang="en-US" b="0" i="0" dirty="0">
                <a:solidFill>
                  <a:srgbClr val="000000"/>
                </a:solidFill>
                <a:effectLst/>
                <a:latin typeface="helvetica" panose="020B0604020202020204" pitchFamily="34" charset="0"/>
              </a:rPr>
              <a:t> Notebook, type command</a:t>
            </a:r>
            <a:r>
              <a:rPr lang="en-US" dirty="0">
                <a:solidFill>
                  <a:srgbClr val="000000"/>
                </a:solidFill>
                <a:latin typeface="helvetica" panose="020B0604020202020204" pitchFamily="34" charset="0"/>
              </a:rPr>
              <a:t> “</a:t>
            </a:r>
            <a:r>
              <a:rPr lang="en-US" b="0" i="0" dirty="0" err="1">
                <a:solidFill>
                  <a:srgbClr val="000000"/>
                </a:solidFill>
                <a:effectLst/>
                <a:latin typeface="helvetica" panose="020B0604020202020204" pitchFamily="34" charset="0"/>
              </a:rPr>
              <a:t>jupyter</a:t>
            </a:r>
            <a:r>
              <a:rPr lang="en-US" b="0" i="0" dirty="0">
                <a:solidFill>
                  <a:srgbClr val="000000"/>
                </a:solidFill>
                <a:effectLst/>
                <a:latin typeface="helvetica" panose="020B0604020202020204" pitchFamily="34" charset="0"/>
              </a:rPr>
              <a:t> lab”</a:t>
            </a:r>
          </a:p>
          <a:p>
            <a:r>
              <a:rPr lang="en-US" dirty="0">
                <a:solidFill>
                  <a:srgbClr val="000000"/>
                </a:solidFill>
                <a:latin typeface="helvetica" panose="020B0604020202020204" pitchFamily="34" charset="0"/>
              </a:rPr>
              <a:t>An IDE in your default web browser will be opened for you to type and run Python code</a:t>
            </a:r>
            <a:endParaRPr lang="en-US" dirty="0"/>
          </a:p>
        </p:txBody>
      </p:sp>
      <p:pic>
        <p:nvPicPr>
          <p:cNvPr id="7" name="Picture 6">
            <a:extLst>
              <a:ext uri="{FF2B5EF4-FFF2-40B4-BE49-F238E27FC236}">
                <a16:creationId xmlns:a16="http://schemas.microsoft.com/office/drawing/2014/main" id="{60DCB1D4-449F-3174-D142-46BC84D7F42D}"/>
              </a:ext>
            </a:extLst>
          </p:cNvPr>
          <p:cNvPicPr>
            <a:picLocks noChangeAspect="1"/>
          </p:cNvPicPr>
          <p:nvPr/>
        </p:nvPicPr>
        <p:blipFill>
          <a:blip r:embed="rId2"/>
          <a:stretch>
            <a:fillRect/>
          </a:stretch>
        </p:blipFill>
        <p:spPr>
          <a:xfrm>
            <a:off x="2166368" y="4675941"/>
            <a:ext cx="7595090" cy="1423248"/>
          </a:xfrm>
          <a:prstGeom prst="rect">
            <a:avLst/>
          </a:prstGeom>
        </p:spPr>
      </p:pic>
    </p:spTree>
    <p:extLst>
      <p:ext uri="{BB962C8B-B14F-4D97-AF65-F5344CB8AC3E}">
        <p14:creationId xmlns:p14="http://schemas.microsoft.com/office/powerpoint/2010/main" val="19938493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3E02F-40AC-86FA-0407-F22DD706619A}"/>
              </a:ext>
            </a:extLst>
          </p:cNvPr>
          <p:cNvSpPr>
            <a:spLocks noGrp="1"/>
          </p:cNvSpPr>
          <p:nvPr>
            <p:ph type="title"/>
          </p:nvPr>
        </p:nvSpPr>
        <p:spPr/>
        <p:txBody>
          <a:bodyPr/>
          <a:lstStyle/>
          <a:p>
            <a:r>
              <a:rPr lang="en-US" dirty="0"/>
              <a:t>Load Packages and Modules</a:t>
            </a:r>
          </a:p>
        </p:txBody>
      </p:sp>
      <p:sp>
        <p:nvSpPr>
          <p:cNvPr id="3" name="Content Placeholder 2">
            <a:extLst>
              <a:ext uri="{FF2B5EF4-FFF2-40B4-BE49-F238E27FC236}">
                <a16:creationId xmlns:a16="http://schemas.microsoft.com/office/drawing/2014/main" id="{555BBA1F-5408-E3B2-6C2E-A74DA8C6591E}"/>
              </a:ext>
            </a:extLst>
          </p:cNvPr>
          <p:cNvSpPr>
            <a:spLocks noGrp="1"/>
          </p:cNvSpPr>
          <p:nvPr>
            <p:ph idx="1"/>
          </p:nvPr>
        </p:nvSpPr>
        <p:spPr/>
        <p:txBody>
          <a:bodyPr>
            <a:normAutofit/>
          </a:bodyPr>
          <a:lstStyle/>
          <a:p>
            <a:r>
              <a:rPr lang="en-US" dirty="0"/>
              <a:t>Python modules can be written in Python or C. Multiple modules may be packed together as a package.</a:t>
            </a:r>
          </a:p>
          <a:p>
            <a:r>
              <a:rPr lang="en-US" dirty="0"/>
              <a:t>Load modules: Assume module X defined a function f() and an object o. </a:t>
            </a:r>
          </a:p>
          <a:p>
            <a:pPr lvl="1"/>
            <a:r>
              <a:rPr lang="en-US" dirty="0"/>
              <a:t>import X: you will need to refer to the function or the object in the module X using </a:t>
            </a:r>
            <a:r>
              <a:rPr lang="en-US" dirty="0" err="1"/>
              <a:t>X.f</a:t>
            </a:r>
            <a:r>
              <a:rPr lang="en-US" dirty="0"/>
              <a:t>() and </a:t>
            </a:r>
            <a:r>
              <a:rPr lang="en-US" dirty="0" err="1"/>
              <a:t>X.o.</a:t>
            </a:r>
            <a:endParaRPr lang="en-US" dirty="0"/>
          </a:p>
          <a:p>
            <a:pPr lvl="1"/>
            <a:r>
              <a:rPr lang="en-US" dirty="0"/>
              <a:t>import X as x: You can use alias x instead of X to access f() and o as </a:t>
            </a:r>
            <a:r>
              <a:rPr lang="en-US" dirty="0" err="1"/>
              <a:t>x.f</a:t>
            </a:r>
            <a:r>
              <a:rPr lang="en-US" dirty="0"/>
              <a:t>() and </a:t>
            </a:r>
            <a:r>
              <a:rPr lang="en-US" dirty="0" err="1"/>
              <a:t>x.o</a:t>
            </a:r>
            <a:endParaRPr lang="en-US" dirty="0"/>
          </a:p>
        </p:txBody>
      </p:sp>
    </p:spTree>
    <p:extLst>
      <p:ext uri="{BB962C8B-B14F-4D97-AF65-F5344CB8AC3E}">
        <p14:creationId xmlns:p14="http://schemas.microsoft.com/office/powerpoint/2010/main" val="20812017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108826-01F2-EB57-535F-7DDDBD356F97}"/>
              </a:ext>
            </a:extLst>
          </p:cNvPr>
          <p:cNvSpPr>
            <a:spLocks noGrp="1"/>
          </p:cNvSpPr>
          <p:nvPr>
            <p:ph type="title"/>
          </p:nvPr>
        </p:nvSpPr>
        <p:spPr/>
        <p:txBody>
          <a:bodyPr/>
          <a:lstStyle/>
          <a:p>
            <a:r>
              <a:rPr lang="en-US" dirty="0"/>
              <a:t>Load Packages and Modules</a:t>
            </a:r>
          </a:p>
        </p:txBody>
      </p:sp>
      <p:sp>
        <p:nvSpPr>
          <p:cNvPr id="3" name="Content Placeholder 2">
            <a:extLst>
              <a:ext uri="{FF2B5EF4-FFF2-40B4-BE49-F238E27FC236}">
                <a16:creationId xmlns:a16="http://schemas.microsoft.com/office/drawing/2014/main" id="{F99F3371-0B9E-86CF-E5C0-612E931B39A6}"/>
              </a:ext>
            </a:extLst>
          </p:cNvPr>
          <p:cNvSpPr>
            <a:spLocks noGrp="1"/>
          </p:cNvSpPr>
          <p:nvPr>
            <p:ph idx="1"/>
          </p:nvPr>
        </p:nvSpPr>
        <p:spPr/>
        <p:txBody>
          <a:bodyPr/>
          <a:lstStyle/>
          <a:p>
            <a:r>
              <a:rPr lang="en-US" dirty="0"/>
              <a:t>View module contents: </a:t>
            </a:r>
            <a:r>
              <a:rPr lang="en-US" dirty="0" err="1"/>
              <a:t>dir</a:t>
            </a:r>
            <a:r>
              <a:rPr lang="en-US" dirty="0"/>
              <a:t>(X) or </a:t>
            </a:r>
            <a:r>
              <a:rPr lang="en-US" dirty="0" err="1"/>
              <a:t>dir</a:t>
            </a:r>
            <a:r>
              <a:rPr lang="en-US" dirty="0"/>
              <a:t>(x)</a:t>
            </a:r>
          </a:p>
          <a:p>
            <a:r>
              <a:rPr lang="en-US" dirty="0"/>
              <a:t>Use callable() to check if an object is a function</a:t>
            </a:r>
          </a:p>
          <a:p>
            <a:pPr marL="0" indent="0">
              <a:buNone/>
            </a:pPr>
            <a:endParaRPr lang="en-US" dirty="0"/>
          </a:p>
        </p:txBody>
      </p:sp>
      <p:pic>
        <p:nvPicPr>
          <p:cNvPr id="4" name="Picture 3">
            <a:extLst>
              <a:ext uri="{FF2B5EF4-FFF2-40B4-BE49-F238E27FC236}">
                <a16:creationId xmlns:a16="http://schemas.microsoft.com/office/drawing/2014/main" id="{3D3E9135-7931-D300-BE0A-B9D360A6A317}"/>
              </a:ext>
            </a:extLst>
          </p:cNvPr>
          <p:cNvPicPr>
            <a:picLocks noChangeAspect="1"/>
          </p:cNvPicPr>
          <p:nvPr/>
        </p:nvPicPr>
        <p:blipFill>
          <a:blip r:embed="rId2"/>
          <a:stretch>
            <a:fillRect/>
          </a:stretch>
        </p:blipFill>
        <p:spPr>
          <a:xfrm>
            <a:off x="3434664" y="4091969"/>
            <a:ext cx="3086367" cy="1238357"/>
          </a:xfrm>
          <a:prstGeom prst="rect">
            <a:avLst/>
          </a:prstGeom>
        </p:spPr>
      </p:pic>
    </p:spTree>
    <p:extLst>
      <p:ext uri="{BB962C8B-B14F-4D97-AF65-F5344CB8AC3E}">
        <p14:creationId xmlns:p14="http://schemas.microsoft.com/office/powerpoint/2010/main" val="12334074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2B0786-2704-BB07-C83A-B343A8E270D9}"/>
              </a:ext>
            </a:extLst>
          </p:cNvPr>
          <p:cNvSpPr>
            <a:spLocks noGrp="1"/>
          </p:cNvSpPr>
          <p:nvPr>
            <p:ph type="title"/>
          </p:nvPr>
        </p:nvSpPr>
        <p:spPr/>
        <p:txBody>
          <a:bodyPr/>
          <a:lstStyle/>
          <a:p>
            <a:r>
              <a:rPr lang="en-US" dirty="0"/>
              <a:t>Load Packages and Modules</a:t>
            </a:r>
          </a:p>
        </p:txBody>
      </p:sp>
      <p:sp>
        <p:nvSpPr>
          <p:cNvPr id="3" name="Content Placeholder 2">
            <a:extLst>
              <a:ext uri="{FF2B5EF4-FFF2-40B4-BE49-F238E27FC236}">
                <a16:creationId xmlns:a16="http://schemas.microsoft.com/office/drawing/2014/main" id="{5C4A9F7B-E5C2-763A-F8C4-A39AC479C332}"/>
              </a:ext>
            </a:extLst>
          </p:cNvPr>
          <p:cNvSpPr>
            <a:spLocks noGrp="1"/>
          </p:cNvSpPr>
          <p:nvPr>
            <p:ph idx="1"/>
          </p:nvPr>
        </p:nvSpPr>
        <p:spPr/>
        <p:txBody>
          <a:bodyPr/>
          <a:lstStyle/>
          <a:p>
            <a:r>
              <a:rPr lang="en-US" dirty="0"/>
              <a:t>Assume package X has module Y, which has a function f() and object o.</a:t>
            </a:r>
          </a:p>
          <a:p>
            <a:pPr lvl="1"/>
            <a:r>
              <a:rPr lang="en-US" dirty="0"/>
              <a:t>import X.Y: you will access f() and o as </a:t>
            </a:r>
            <a:r>
              <a:rPr lang="en-US" dirty="0" err="1"/>
              <a:t>X.Y.f</a:t>
            </a:r>
            <a:r>
              <a:rPr lang="en-US" dirty="0"/>
              <a:t>() and </a:t>
            </a:r>
            <a:r>
              <a:rPr lang="en-US" dirty="0" err="1"/>
              <a:t>X.Y.o</a:t>
            </a:r>
            <a:endParaRPr lang="en-US" dirty="0"/>
          </a:p>
          <a:p>
            <a:pPr lvl="1"/>
            <a:r>
              <a:rPr lang="en-US" dirty="0"/>
              <a:t>import X.Y as y: you will access f() and o as </a:t>
            </a:r>
            <a:r>
              <a:rPr lang="en-US" dirty="0" err="1"/>
              <a:t>y.f</a:t>
            </a:r>
            <a:r>
              <a:rPr lang="en-US" dirty="0"/>
              <a:t>() and </a:t>
            </a:r>
            <a:r>
              <a:rPr lang="en-US" dirty="0" err="1"/>
              <a:t>y.o</a:t>
            </a:r>
            <a:endParaRPr lang="en-US" dirty="0"/>
          </a:p>
          <a:p>
            <a:pPr lvl="1"/>
            <a:r>
              <a:rPr lang="en-US" dirty="0"/>
              <a:t>from X import Y: you will access f() and o as </a:t>
            </a:r>
            <a:r>
              <a:rPr lang="en-US" dirty="0" err="1"/>
              <a:t>Y.f</a:t>
            </a:r>
            <a:r>
              <a:rPr lang="en-US" dirty="0"/>
              <a:t>() and </a:t>
            </a:r>
            <a:r>
              <a:rPr lang="en-US" dirty="0" err="1"/>
              <a:t>Y.o</a:t>
            </a:r>
            <a:endParaRPr lang="en-US" dirty="0"/>
          </a:p>
          <a:p>
            <a:pPr lvl="1"/>
            <a:r>
              <a:rPr lang="en-US" dirty="0"/>
              <a:t>from x import Y as y: you will access f() and o using alias as </a:t>
            </a:r>
            <a:r>
              <a:rPr lang="en-US" dirty="0" err="1"/>
              <a:t>y.f</a:t>
            </a:r>
            <a:r>
              <a:rPr lang="en-US" dirty="0"/>
              <a:t>() and </a:t>
            </a:r>
            <a:r>
              <a:rPr lang="en-US" dirty="0" err="1"/>
              <a:t>y.o</a:t>
            </a:r>
            <a:endParaRPr lang="en-US" dirty="0"/>
          </a:p>
        </p:txBody>
      </p:sp>
    </p:spTree>
    <p:extLst>
      <p:ext uri="{BB962C8B-B14F-4D97-AF65-F5344CB8AC3E}">
        <p14:creationId xmlns:p14="http://schemas.microsoft.com/office/powerpoint/2010/main" val="19066687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46B364-A5AD-C3D4-79E7-263A2590A632}"/>
              </a:ext>
            </a:extLst>
          </p:cNvPr>
          <p:cNvSpPr>
            <a:spLocks noGrp="1"/>
          </p:cNvSpPr>
          <p:nvPr>
            <p:ph type="title"/>
          </p:nvPr>
        </p:nvSpPr>
        <p:spPr/>
        <p:txBody>
          <a:bodyPr/>
          <a:lstStyle/>
          <a:p>
            <a:r>
              <a:rPr lang="en-US" dirty="0"/>
              <a:t>Load Packages and Modules</a:t>
            </a:r>
          </a:p>
        </p:txBody>
      </p:sp>
      <p:sp>
        <p:nvSpPr>
          <p:cNvPr id="3" name="Content Placeholder 2">
            <a:extLst>
              <a:ext uri="{FF2B5EF4-FFF2-40B4-BE49-F238E27FC236}">
                <a16:creationId xmlns:a16="http://schemas.microsoft.com/office/drawing/2014/main" id="{5B474C61-EB6A-B3EE-A2A8-7504BD760EAF}"/>
              </a:ext>
            </a:extLst>
          </p:cNvPr>
          <p:cNvSpPr>
            <a:spLocks noGrp="1"/>
          </p:cNvSpPr>
          <p:nvPr>
            <p:ph idx="1"/>
          </p:nvPr>
        </p:nvSpPr>
        <p:spPr/>
        <p:txBody>
          <a:bodyPr>
            <a:normAutofit fontScale="77500" lnSpcReduction="20000"/>
          </a:bodyPr>
          <a:lstStyle/>
          <a:p>
            <a:r>
              <a:rPr lang="en-US" dirty="0"/>
              <a:t>Hands-on Practice:</a:t>
            </a:r>
          </a:p>
          <a:p>
            <a:pPr lvl="1"/>
            <a:r>
              <a:rPr lang="en-US" dirty="0"/>
              <a:t>Load Excel file using </a:t>
            </a:r>
            <a:r>
              <a:rPr lang="en-US" dirty="0" err="1"/>
              <a:t>openpyxl</a:t>
            </a:r>
            <a:r>
              <a:rPr lang="en-US" dirty="0"/>
              <a:t>:</a:t>
            </a:r>
          </a:p>
          <a:p>
            <a:pPr marL="457200" lvl="1" indent="0">
              <a:buNone/>
            </a:pPr>
            <a:r>
              <a:rPr lang="en-US" dirty="0"/>
              <a:t>		import </a:t>
            </a:r>
            <a:r>
              <a:rPr lang="en-US" dirty="0" err="1"/>
              <a:t>openpyxl</a:t>
            </a:r>
            <a:r>
              <a:rPr lang="en-US" dirty="0"/>
              <a:t> as xl</a:t>
            </a:r>
          </a:p>
          <a:p>
            <a:pPr marL="457200" lvl="1" indent="0">
              <a:buNone/>
            </a:pPr>
            <a:r>
              <a:rPr lang="en-US" dirty="0"/>
              <a:t>		book = </a:t>
            </a:r>
            <a:r>
              <a:rPr lang="en-US" dirty="0" err="1"/>
              <a:t>xl.load_workbook</a:t>
            </a:r>
            <a:r>
              <a:rPr lang="en-US" dirty="0"/>
              <a:t>("sample.xlsx")</a:t>
            </a:r>
          </a:p>
          <a:p>
            <a:pPr marL="457200" lvl="1" indent="0">
              <a:buNone/>
            </a:pPr>
            <a:r>
              <a:rPr lang="en-US" dirty="0"/>
              <a:t>		sheet = book["</a:t>
            </a:r>
            <a:r>
              <a:rPr lang="en-US" dirty="0" err="1"/>
              <a:t>akron</a:t>
            </a:r>
            <a:r>
              <a:rPr lang="en-US" dirty="0"/>
              <a:t>"]</a:t>
            </a:r>
          </a:p>
          <a:p>
            <a:pPr lvl="1"/>
            <a:r>
              <a:rPr lang="en-US" dirty="0"/>
              <a:t>Load </a:t>
            </a:r>
            <a:r>
              <a:rPr lang="en-US" dirty="0" err="1"/>
              <a:t>matplotlib.pyplot</a:t>
            </a:r>
            <a:r>
              <a:rPr lang="en-US" dirty="0"/>
              <a:t> and </a:t>
            </a:r>
            <a:r>
              <a:rPr lang="en-US" dirty="0" err="1"/>
              <a:t>numpy</a:t>
            </a:r>
            <a:r>
              <a:rPr lang="en-US" dirty="0"/>
              <a:t> for </a:t>
            </a:r>
            <a:r>
              <a:rPr lang="en-US" dirty="0" err="1"/>
              <a:t>ploting</a:t>
            </a:r>
            <a:endParaRPr lang="en-US" dirty="0"/>
          </a:p>
          <a:p>
            <a:pPr marL="457200" lvl="1" indent="0">
              <a:buNone/>
            </a:pPr>
            <a:r>
              <a:rPr lang="en-US" dirty="0"/>
              <a:t>		from matplotlib import </a:t>
            </a:r>
            <a:r>
              <a:rPr lang="en-US" dirty="0" err="1"/>
              <a:t>pyplot</a:t>
            </a:r>
            <a:r>
              <a:rPr lang="en-US" dirty="0"/>
              <a:t> as </a:t>
            </a:r>
            <a:r>
              <a:rPr lang="en-US" dirty="0" err="1"/>
              <a:t>plt</a:t>
            </a:r>
            <a:endParaRPr lang="en-US" dirty="0"/>
          </a:p>
          <a:p>
            <a:pPr marL="457200" lvl="1" indent="0">
              <a:buNone/>
            </a:pPr>
            <a:r>
              <a:rPr lang="en-US" dirty="0"/>
              <a:t>		import </a:t>
            </a:r>
            <a:r>
              <a:rPr lang="en-US" dirty="0" err="1"/>
              <a:t>numpy</a:t>
            </a:r>
            <a:r>
              <a:rPr lang="en-US" dirty="0"/>
              <a:t> as np</a:t>
            </a:r>
          </a:p>
          <a:p>
            <a:pPr marL="457200" lvl="1" indent="0">
              <a:buNone/>
            </a:pPr>
            <a:r>
              <a:rPr lang="en-US" dirty="0"/>
              <a:t>		x = </a:t>
            </a:r>
            <a:r>
              <a:rPr lang="en-US" dirty="0" err="1"/>
              <a:t>np.random.normal</a:t>
            </a:r>
            <a:r>
              <a:rPr lang="en-US" dirty="0"/>
              <a:t>(5, 10, 200)</a:t>
            </a:r>
          </a:p>
          <a:p>
            <a:pPr marL="457200" lvl="1" indent="0">
              <a:buNone/>
            </a:pPr>
            <a:r>
              <a:rPr lang="en-US" dirty="0"/>
              <a:t>		</a:t>
            </a:r>
            <a:r>
              <a:rPr lang="en-US" dirty="0" err="1"/>
              <a:t>plt.plot</a:t>
            </a:r>
            <a:r>
              <a:rPr lang="en-US" dirty="0"/>
              <a:t>(x)</a:t>
            </a:r>
          </a:p>
        </p:txBody>
      </p:sp>
    </p:spTree>
    <p:extLst>
      <p:ext uri="{BB962C8B-B14F-4D97-AF65-F5344CB8AC3E}">
        <p14:creationId xmlns:p14="http://schemas.microsoft.com/office/powerpoint/2010/main" val="37781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DF9D0-905F-47EE-4299-F8CE5F15FD59}"/>
              </a:ext>
            </a:extLst>
          </p:cNvPr>
          <p:cNvSpPr>
            <a:spLocks noGrp="1"/>
          </p:cNvSpPr>
          <p:nvPr>
            <p:ph type="title"/>
          </p:nvPr>
        </p:nvSpPr>
        <p:spPr/>
        <p:txBody>
          <a:bodyPr/>
          <a:lstStyle/>
          <a:p>
            <a:r>
              <a:rPr lang="en-US" dirty="0" err="1"/>
              <a:t>Jupyter</a:t>
            </a:r>
            <a:r>
              <a:rPr lang="en-US" dirty="0"/>
              <a:t> Tips</a:t>
            </a:r>
          </a:p>
        </p:txBody>
      </p:sp>
      <p:sp>
        <p:nvSpPr>
          <p:cNvPr id="3" name="Content Placeholder 2">
            <a:extLst>
              <a:ext uri="{FF2B5EF4-FFF2-40B4-BE49-F238E27FC236}">
                <a16:creationId xmlns:a16="http://schemas.microsoft.com/office/drawing/2014/main" id="{FFE88C2F-C598-48A7-A27D-0D1487991BF0}"/>
              </a:ext>
            </a:extLst>
          </p:cNvPr>
          <p:cNvSpPr>
            <a:spLocks noGrp="1"/>
          </p:cNvSpPr>
          <p:nvPr>
            <p:ph idx="1"/>
          </p:nvPr>
        </p:nvSpPr>
        <p:spPr/>
        <p:txBody>
          <a:bodyPr/>
          <a:lstStyle/>
          <a:p>
            <a:r>
              <a:rPr lang="en-US" dirty="0"/>
              <a:t>Tip 1: use help() to check how to use a function, a package, or a class. For example, help(</a:t>
            </a:r>
            <a:r>
              <a:rPr lang="en-US" dirty="0" err="1"/>
              <a:t>np.random.randn</a:t>
            </a:r>
            <a:r>
              <a:rPr lang="en-US" dirty="0"/>
              <a:t>) will output instructions on how to use the function</a:t>
            </a:r>
          </a:p>
          <a:p>
            <a:r>
              <a:rPr lang="en-US" dirty="0"/>
              <a:t>Tip 2: press Tab to show a list of available choices following a dot</a:t>
            </a:r>
          </a:p>
          <a:p>
            <a:endParaRPr lang="en-US" dirty="0"/>
          </a:p>
        </p:txBody>
      </p:sp>
      <p:pic>
        <p:nvPicPr>
          <p:cNvPr id="5" name="Picture 4">
            <a:extLst>
              <a:ext uri="{FF2B5EF4-FFF2-40B4-BE49-F238E27FC236}">
                <a16:creationId xmlns:a16="http://schemas.microsoft.com/office/drawing/2014/main" id="{DFB26F97-527E-4D4C-025A-B2C135E009BE}"/>
              </a:ext>
            </a:extLst>
          </p:cNvPr>
          <p:cNvPicPr>
            <a:picLocks noChangeAspect="1"/>
          </p:cNvPicPr>
          <p:nvPr/>
        </p:nvPicPr>
        <p:blipFill>
          <a:blip r:embed="rId2"/>
          <a:stretch>
            <a:fillRect/>
          </a:stretch>
        </p:blipFill>
        <p:spPr>
          <a:xfrm>
            <a:off x="3492442" y="4228548"/>
            <a:ext cx="3734124" cy="1962320"/>
          </a:xfrm>
          <a:prstGeom prst="rect">
            <a:avLst/>
          </a:prstGeom>
        </p:spPr>
      </p:pic>
    </p:spTree>
    <p:extLst>
      <p:ext uri="{BB962C8B-B14F-4D97-AF65-F5344CB8AC3E}">
        <p14:creationId xmlns:p14="http://schemas.microsoft.com/office/powerpoint/2010/main" val="35496660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16FC2D-40A4-80EC-3321-0FD3AC286045}"/>
              </a:ext>
            </a:extLst>
          </p:cNvPr>
          <p:cNvSpPr>
            <a:spLocks noGrp="1"/>
          </p:cNvSpPr>
          <p:nvPr>
            <p:ph type="title"/>
          </p:nvPr>
        </p:nvSpPr>
        <p:spPr/>
        <p:txBody>
          <a:bodyPr/>
          <a:lstStyle/>
          <a:p>
            <a:r>
              <a:rPr lang="en-US" dirty="0"/>
              <a:t>Python Basics</a:t>
            </a:r>
          </a:p>
        </p:txBody>
      </p:sp>
      <p:sp>
        <p:nvSpPr>
          <p:cNvPr id="3" name="Content Placeholder 2">
            <a:extLst>
              <a:ext uri="{FF2B5EF4-FFF2-40B4-BE49-F238E27FC236}">
                <a16:creationId xmlns:a16="http://schemas.microsoft.com/office/drawing/2014/main" id="{9FFDEC0B-CEB5-1DF8-AACD-96DFF182984E}"/>
              </a:ext>
            </a:extLst>
          </p:cNvPr>
          <p:cNvSpPr>
            <a:spLocks noGrp="1"/>
          </p:cNvSpPr>
          <p:nvPr>
            <p:ph idx="1"/>
          </p:nvPr>
        </p:nvSpPr>
        <p:spPr/>
        <p:txBody>
          <a:bodyPr>
            <a:normAutofit lnSpcReduction="10000"/>
          </a:bodyPr>
          <a:lstStyle/>
          <a:p>
            <a:r>
              <a:rPr lang="en-US" b="0" i="0" dirty="0">
                <a:solidFill>
                  <a:srgbClr val="000000"/>
                </a:solidFill>
                <a:effectLst/>
                <a:latin typeface="Nunito" pitchFamily="2" charset="0"/>
              </a:rPr>
              <a:t>Python is very similar to R except that R is not a general-purpose language:</a:t>
            </a:r>
          </a:p>
          <a:p>
            <a:pPr lvl="1"/>
            <a:r>
              <a:rPr lang="en-US" dirty="0">
                <a:solidFill>
                  <a:srgbClr val="000000"/>
                </a:solidFill>
                <a:latin typeface="Nunito" pitchFamily="2" charset="0"/>
              </a:rPr>
              <a:t>Python</a:t>
            </a:r>
            <a:r>
              <a:rPr lang="en-US" b="0" i="0" dirty="0">
                <a:solidFill>
                  <a:srgbClr val="000000"/>
                </a:solidFill>
                <a:effectLst/>
                <a:latin typeface="Nunito" pitchFamily="2" charset="0"/>
              </a:rPr>
              <a:t> is an interpretive computer language: write commands and the code is executed without pre-compiling</a:t>
            </a:r>
          </a:p>
          <a:p>
            <a:pPr lvl="1"/>
            <a:r>
              <a:rPr lang="en-US" dirty="0">
                <a:solidFill>
                  <a:srgbClr val="000000"/>
                </a:solidFill>
                <a:latin typeface="Nunito" pitchFamily="2" charset="0"/>
              </a:rPr>
              <a:t>Python</a:t>
            </a:r>
            <a:r>
              <a:rPr lang="en-US" b="0" i="0" dirty="0">
                <a:solidFill>
                  <a:srgbClr val="000000"/>
                </a:solidFill>
                <a:effectLst/>
                <a:latin typeface="Nunito" pitchFamily="2" charset="0"/>
              </a:rPr>
              <a:t> allows branching (use if-else) and looping (repeat commands using for- and while-loop), and so we can write scripts to automate analytics tasks</a:t>
            </a:r>
          </a:p>
          <a:p>
            <a:pPr lvl="1"/>
            <a:r>
              <a:rPr lang="en-US" dirty="0">
                <a:solidFill>
                  <a:srgbClr val="000000"/>
                </a:solidFill>
                <a:latin typeface="Nunito" pitchFamily="2" charset="0"/>
              </a:rPr>
              <a:t>Python</a:t>
            </a:r>
            <a:r>
              <a:rPr lang="en-US" b="0" i="0" dirty="0">
                <a:solidFill>
                  <a:srgbClr val="000000"/>
                </a:solidFill>
                <a:effectLst/>
                <a:latin typeface="Nunito" pitchFamily="2" charset="0"/>
              </a:rPr>
              <a:t> allows packaging multiple commands for performing a task as a function, and so you can create custom libraries or packages for reuse.</a:t>
            </a:r>
            <a:endParaRPr lang="en-US" dirty="0"/>
          </a:p>
        </p:txBody>
      </p:sp>
    </p:spTree>
    <p:extLst>
      <p:ext uri="{BB962C8B-B14F-4D97-AF65-F5344CB8AC3E}">
        <p14:creationId xmlns:p14="http://schemas.microsoft.com/office/powerpoint/2010/main" val="8437533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E4A4DC-6BC8-C869-4F3D-1B902BD1B1E7}"/>
              </a:ext>
            </a:extLst>
          </p:cNvPr>
          <p:cNvSpPr>
            <a:spLocks noGrp="1"/>
          </p:cNvSpPr>
          <p:nvPr>
            <p:ph type="title"/>
          </p:nvPr>
        </p:nvSpPr>
        <p:spPr/>
        <p:txBody>
          <a:bodyPr/>
          <a:lstStyle/>
          <a:p>
            <a:r>
              <a:rPr lang="en-US" dirty="0"/>
              <a:t>Run </a:t>
            </a:r>
            <a:r>
              <a:rPr lang="en-US" dirty="0" err="1"/>
              <a:t>Jupyter</a:t>
            </a:r>
            <a:r>
              <a:rPr lang="en-US" dirty="0"/>
              <a:t> Notebook</a:t>
            </a:r>
          </a:p>
        </p:txBody>
      </p:sp>
      <p:sp>
        <p:nvSpPr>
          <p:cNvPr id="3" name="Content Placeholder 2">
            <a:extLst>
              <a:ext uri="{FF2B5EF4-FFF2-40B4-BE49-F238E27FC236}">
                <a16:creationId xmlns:a16="http://schemas.microsoft.com/office/drawing/2014/main" id="{772C6C9F-DEFF-C1F9-3964-FA4B5663750C}"/>
              </a:ext>
            </a:extLst>
          </p:cNvPr>
          <p:cNvSpPr>
            <a:spLocks noGrp="1"/>
          </p:cNvSpPr>
          <p:nvPr>
            <p:ph idx="1"/>
          </p:nvPr>
        </p:nvSpPr>
        <p:spPr/>
        <p:txBody>
          <a:bodyPr/>
          <a:lstStyle/>
          <a:p>
            <a:r>
              <a:rPr lang="en-US" dirty="0"/>
              <a:t>Run Code: press Run button or (</a:t>
            </a:r>
            <a:r>
              <a:rPr lang="en-US" dirty="0" err="1"/>
              <a:t>Ctl</a:t>
            </a:r>
            <a:r>
              <a:rPr lang="en-US" dirty="0"/>
              <a:t> + Enter or Alt + Enter)</a:t>
            </a:r>
          </a:p>
          <a:p>
            <a:r>
              <a:rPr lang="en-US" dirty="0"/>
              <a:t>Save Code: press Save button or File </a:t>
            </a:r>
            <a:r>
              <a:rPr lang="en-US" dirty="0">
                <a:sym typeface="Wingdings" panose="05000000000000000000" pitchFamily="2" charset="2"/>
              </a:rPr>
              <a:t> Save As</a:t>
            </a:r>
          </a:p>
          <a:p>
            <a:pPr lvl="1"/>
            <a:r>
              <a:rPr lang="en-US" dirty="0">
                <a:sym typeface="Wingdings" panose="05000000000000000000" pitchFamily="2" charset="2"/>
              </a:rPr>
              <a:t>Reload Saved Workshop: File  Open</a:t>
            </a:r>
          </a:p>
          <a:p>
            <a:r>
              <a:rPr lang="en-US" dirty="0">
                <a:sym typeface="Wingdings" panose="05000000000000000000" pitchFamily="2" charset="2"/>
              </a:rPr>
              <a:t>Notebook Crashed? Restart Lab: Kernel  Restart</a:t>
            </a:r>
            <a:endParaRPr lang="en-US" dirty="0"/>
          </a:p>
        </p:txBody>
      </p:sp>
    </p:spTree>
    <p:extLst>
      <p:ext uri="{BB962C8B-B14F-4D97-AF65-F5344CB8AC3E}">
        <p14:creationId xmlns:p14="http://schemas.microsoft.com/office/powerpoint/2010/main" val="13798511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7E79BB-756C-2C20-F8C9-3762BF302D5D}"/>
              </a:ext>
            </a:extLst>
          </p:cNvPr>
          <p:cNvSpPr>
            <a:spLocks noGrp="1"/>
          </p:cNvSpPr>
          <p:nvPr>
            <p:ph type="title"/>
          </p:nvPr>
        </p:nvSpPr>
        <p:spPr/>
        <p:txBody>
          <a:bodyPr/>
          <a:lstStyle/>
          <a:p>
            <a:r>
              <a:rPr lang="en-US" dirty="0"/>
              <a:t>Use </a:t>
            </a:r>
            <a:r>
              <a:rPr lang="en-US" dirty="0" err="1"/>
              <a:t>Jupyter</a:t>
            </a:r>
            <a:r>
              <a:rPr lang="en-US" dirty="0"/>
              <a:t> as Python Calculator</a:t>
            </a:r>
          </a:p>
        </p:txBody>
      </p:sp>
      <p:sp>
        <p:nvSpPr>
          <p:cNvPr id="3" name="Content Placeholder 2">
            <a:extLst>
              <a:ext uri="{FF2B5EF4-FFF2-40B4-BE49-F238E27FC236}">
                <a16:creationId xmlns:a16="http://schemas.microsoft.com/office/drawing/2014/main" id="{A7441613-D396-14DD-48E8-141FF6E40DC1}"/>
              </a:ext>
            </a:extLst>
          </p:cNvPr>
          <p:cNvSpPr>
            <a:spLocks noGrp="1"/>
          </p:cNvSpPr>
          <p:nvPr>
            <p:ph idx="1"/>
          </p:nvPr>
        </p:nvSpPr>
        <p:spPr/>
        <p:txBody>
          <a:bodyPr/>
          <a:lstStyle/>
          <a:p>
            <a:r>
              <a:rPr lang="en-US" dirty="0"/>
              <a:t>Four essential types of data: numerical numbers (int, float, complex), string, and date/time</a:t>
            </a:r>
          </a:p>
          <a:p>
            <a:r>
              <a:rPr lang="en-US" dirty="0"/>
              <a:t>Operations over numerical numbers: </a:t>
            </a:r>
          </a:p>
        </p:txBody>
      </p:sp>
      <p:pic>
        <p:nvPicPr>
          <p:cNvPr id="5" name="Picture 4">
            <a:extLst>
              <a:ext uri="{FF2B5EF4-FFF2-40B4-BE49-F238E27FC236}">
                <a16:creationId xmlns:a16="http://schemas.microsoft.com/office/drawing/2014/main" id="{ED54C2B6-2D2E-2041-55F5-82210056B6E3}"/>
              </a:ext>
            </a:extLst>
          </p:cNvPr>
          <p:cNvPicPr>
            <a:picLocks noChangeAspect="1"/>
          </p:cNvPicPr>
          <p:nvPr/>
        </p:nvPicPr>
        <p:blipFill>
          <a:blip r:embed="rId2"/>
          <a:stretch>
            <a:fillRect/>
          </a:stretch>
        </p:blipFill>
        <p:spPr>
          <a:xfrm>
            <a:off x="6444855" y="3191363"/>
            <a:ext cx="3801505" cy="2850328"/>
          </a:xfrm>
          <a:prstGeom prst="rect">
            <a:avLst/>
          </a:prstGeom>
        </p:spPr>
      </p:pic>
    </p:spTree>
    <p:extLst>
      <p:ext uri="{BB962C8B-B14F-4D97-AF65-F5344CB8AC3E}">
        <p14:creationId xmlns:p14="http://schemas.microsoft.com/office/powerpoint/2010/main" val="365480376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83CCDD-6EFE-1D12-5A79-9ADD089001CA}"/>
              </a:ext>
            </a:extLst>
          </p:cNvPr>
          <p:cNvSpPr>
            <a:spLocks noGrp="1"/>
          </p:cNvSpPr>
          <p:nvPr>
            <p:ph type="title"/>
          </p:nvPr>
        </p:nvSpPr>
        <p:spPr/>
        <p:txBody>
          <a:bodyPr/>
          <a:lstStyle/>
          <a:p>
            <a:r>
              <a:rPr lang="en-US" dirty="0"/>
              <a:t>Use </a:t>
            </a:r>
            <a:r>
              <a:rPr lang="en-US" dirty="0" err="1"/>
              <a:t>Jupyter</a:t>
            </a:r>
            <a:r>
              <a:rPr lang="en-US" dirty="0"/>
              <a:t> as Python Calculator</a:t>
            </a:r>
          </a:p>
        </p:txBody>
      </p:sp>
      <p:sp>
        <p:nvSpPr>
          <p:cNvPr id="3" name="Content Placeholder 2">
            <a:extLst>
              <a:ext uri="{FF2B5EF4-FFF2-40B4-BE49-F238E27FC236}">
                <a16:creationId xmlns:a16="http://schemas.microsoft.com/office/drawing/2014/main" id="{90D10306-A8FE-21DF-66A1-FAF4D6CC8098}"/>
              </a:ext>
            </a:extLst>
          </p:cNvPr>
          <p:cNvSpPr>
            <a:spLocks noGrp="1"/>
          </p:cNvSpPr>
          <p:nvPr>
            <p:ph idx="1"/>
          </p:nvPr>
        </p:nvSpPr>
        <p:spPr/>
        <p:txBody>
          <a:bodyPr/>
          <a:lstStyle/>
          <a:p>
            <a:r>
              <a:rPr lang="en-US" dirty="0"/>
              <a:t>Hands-on Lab:</a:t>
            </a:r>
          </a:p>
        </p:txBody>
      </p:sp>
      <p:pic>
        <p:nvPicPr>
          <p:cNvPr id="6" name="Picture 5">
            <a:extLst>
              <a:ext uri="{FF2B5EF4-FFF2-40B4-BE49-F238E27FC236}">
                <a16:creationId xmlns:a16="http://schemas.microsoft.com/office/drawing/2014/main" id="{8808501F-3973-4988-CEA8-D940629F22F0}"/>
              </a:ext>
            </a:extLst>
          </p:cNvPr>
          <p:cNvPicPr>
            <a:picLocks noChangeAspect="1"/>
          </p:cNvPicPr>
          <p:nvPr/>
        </p:nvPicPr>
        <p:blipFill>
          <a:blip r:embed="rId2"/>
          <a:stretch>
            <a:fillRect/>
          </a:stretch>
        </p:blipFill>
        <p:spPr>
          <a:xfrm>
            <a:off x="7428083" y="2744356"/>
            <a:ext cx="2584597" cy="2003789"/>
          </a:xfrm>
          <a:prstGeom prst="rect">
            <a:avLst/>
          </a:prstGeom>
        </p:spPr>
      </p:pic>
      <p:pic>
        <p:nvPicPr>
          <p:cNvPr id="8" name="Picture 7">
            <a:extLst>
              <a:ext uri="{FF2B5EF4-FFF2-40B4-BE49-F238E27FC236}">
                <a16:creationId xmlns:a16="http://schemas.microsoft.com/office/drawing/2014/main" id="{F283EC5B-59AF-AB82-2895-BBC86A4429A0}"/>
              </a:ext>
            </a:extLst>
          </p:cNvPr>
          <p:cNvPicPr>
            <a:picLocks noChangeAspect="1"/>
          </p:cNvPicPr>
          <p:nvPr/>
        </p:nvPicPr>
        <p:blipFill>
          <a:blip r:embed="rId3"/>
          <a:stretch>
            <a:fillRect/>
          </a:stretch>
        </p:blipFill>
        <p:spPr>
          <a:xfrm>
            <a:off x="3879086" y="2706860"/>
            <a:ext cx="2960627" cy="3334039"/>
          </a:xfrm>
          <a:prstGeom prst="rect">
            <a:avLst/>
          </a:prstGeom>
        </p:spPr>
      </p:pic>
    </p:spTree>
    <p:extLst>
      <p:ext uri="{BB962C8B-B14F-4D97-AF65-F5344CB8AC3E}">
        <p14:creationId xmlns:p14="http://schemas.microsoft.com/office/powerpoint/2010/main" val="25901828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47B739-820E-AB75-A1D1-104F1C884E02}"/>
              </a:ext>
            </a:extLst>
          </p:cNvPr>
          <p:cNvSpPr>
            <a:spLocks noGrp="1"/>
          </p:cNvSpPr>
          <p:nvPr>
            <p:ph type="title"/>
          </p:nvPr>
        </p:nvSpPr>
        <p:spPr/>
        <p:txBody>
          <a:bodyPr/>
          <a:lstStyle/>
          <a:p>
            <a:r>
              <a:rPr lang="en-US" dirty="0"/>
              <a:t>Use </a:t>
            </a:r>
            <a:r>
              <a:rPr lang="en-US" dirty="0" err="1"/>
              <a:t>Jupyter</a:t>
            </a:r>
            <a:r>
              <a:rPr lang="en-US" dirty="0"/>
              <a:t> as Python Calculator</a:t>
            </a:r>
          </a:p>
        </p:txBody>
      </p:sp>
      <p:sp>
        <p:nvSpPr>
          <p:cNvPr id="3" name="Content Placeholder 2">
            <a:extLst>
              <a:ext uri="{FF2B5EF4-FFF2-40B4-BE49-F238E27FC236}">
                <a16:creationId xmlns:a16="http://schemas.microsoft.com/office/drawing/2014/main" id="{C7EB210D-4BBA-7FF5-9B32-FCD64B9945AB}"/>
              </a:ext>
            </a:extLst>
          </p:cNvPr>
          <p:cNvSpPr>
            <a:spLocks noGrp="1"/>
          </p:cNvSpPr>
          <p:nvPr>
            <p:ph idx="1"/>
          </p:nvPr>
        </p:nvSpPr>
        <p:spPr/>
        <p:txBody>
          <a:bodyPr/>
          <a:lstStyle/>
          <a:p>
            <a:r>
              <a:rPr lang="en-US" dirty="0"/>
              <a:t>Hands-on Lab:</a:t>
            </a:r>
          </a:p>
        </p:txBody>
      </p:sp>
      <p:pic>
        <p:nvPicPr>
          <p:cNvPr id="5" name="Picture 4">
            <a:extLst>
              <a:ext uri="{FF2B5EF4-FFF2-40B4-BE49-F238E27FC236}">
                <a16:creationId xmlns:a16="http://schemas.microsoft.com/office/drawing/2014/main" id="{A190E71A-E28C-2A89-7EEB-393D99AD95AC}"/>
              </a:ext>
            </a:extLst>
          </p:cNvPr>
          <p:cNvPicPr>
            <a:picLocks noChangeAspect="1"/>
          </p:cNvPicPr>
          <p:nvPr/>
        </p:nvPicPr>
        <p:blipFill>
          <a:blip r:embed="rId2"/>
          <a:stretch>
            <a:fillRect/>
          </a:stretch>
        </p:blipFill>
        <p:spPr>
          <a:xfrm>
            <a:off x="4664033" y="2502994"/>
            <a:ext cx="4171950" cy="762000"/>
          </a:xfrm>
          <a:prstGeom prst="rect">
            <a:avLst/>
          </a:prstGeom>
        </p:spPr>
      </p:pic>
      <p:pic>
        <p:nvPicPr>
          <p:cNvPr id="7" name="Picture 6">
            <a:extLst>
              <a:ext uri="{FF2B5EF4-FFF2-40B4-BE49-F238E27FC236}">
                <a16:creationId xmlns:a16="http://schemas.microsoft.com/office/drawing/2014/main" id="{DBBF89FC-B7FA-7989-7B05-57CE80059A5D}"/>
              </a:ext>
            </a:extLst>
          </p:cNvPr>
          <p:cNvPicPr>
            <a:picLocks noChangeAspect="1"/>
          </p:cNvPicPr>
          <p:nvPr/>
        </p:nvPicPr>
        <p:blipFill>
          <a:blip r:embed="rId3"/>
          <a:stretch>
            <a:fillRect/>
          </a:stretch>
        </p:blipFill>
        <p:spPr>
          <a:xfrm>
            <a:off x="4664033" y="3429000"/>
            <a:ext cx="3590925" cy="838200"/>
          </a:xfrm>
          <a:prstGeom prst="rect">
            <a:avLst/>
          </a:prstGeom>
        </p:spPr>
      </p:pic>
      <p:pic>
        <p:nvPicPr>
          <p:cNvPr id="9" name="Picture 8">
            <a:extLst>
              <a:ext uri="{FF2B5EF4-FFF2-40B4-BE49-F238E27FC236}">
                <a16:creationId xmlns:a16="http://schemas.microsoft.com/office/drawing/2014/main" id="{A96788DA-C28C-0F01-B067-5CFFAC643A58}"/>
              </a:ext>
            </a:extLst>
          </p:cNvPr>
          <p:cNvPicPr>
            <a:picLocks noChangeAspect="1"/>
          </p:cNvPicPr>
          <p:nvPr/>
        </p:nvPicPr>
        <p:blipFill>
          <a:blip r:embed="rId4"/>
          <a:stretch>
            <a:fillRect/>
          </a:stretch>
        </p:blipFill>
        <p:spPr>
          <a:xfrm>
            <a:off x="4664033" y="4330406"/>
            <a:ext cx="5724525" cy="1866900"/>
          </a:xfrm>
          <a:prstGeom prst="rect">
            <a:avLst/>
          </a:prstGeom>
        </p:spPr>
      </p:pic>
    </p:spTree>
    <p:extLst>
      <p:ext uri="{BB962C8B-B14F-4D97-AF65-F5344CB8AC3E}">
        <p14:creationId xmlns:p14="http://schemas.microsoft.com/office/powerpoint/2010/main" val="3241899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086F7A-8AA0-7164-A0A4-8F1A6938C7F2}"/>
              </a:ext>
            </a:extLst>
          </p:cNvPr>
          <p:cNvSpPr>
            <a:spLocks noGrp="1"/>
          </p:cNvSpPr>
          <p:nvPr>
            <p:ph type="title"/>
          </p:nvPr>
        </p:nvSpPr>
        <p:spPr/>
        <p:txBody>
          <a:bodyPr/>
          <a:lstStyle/>
          <a:p>
            <a:r>
              <a:rPr lang="en-US" dirty="0"/>
              <a:t>Use </a:t>
            </a:r>
            <a:r>
              <a:rPr lang="en-US" dirty="0" err="1"/>
              <a:t>Jupyter</a:t>
            </a:r>
            <a:r>
              <a:rPr lang="en-US" dirty="0"/>
              <a:t> as Python Calculator</a:t>
            </a:r>
          </a:p>
        </p:txBody>
      </p:sp>
      <p:sp>
        <p:nvSpPr>
          <p:cNvPr id="3" name="Content Placeholder 2">
            <a:extLst>
              <a:ext uri="{FF2B5EF4-FFF2-40B4-BE49-F238E27FC236}">
                <a16:creationId xmlns:a16="http://schemas.microsoft.com/office/drawing/2014/main" id="{4AA5497B-9548-8082-800F-F64C26618D79}"/>
              </a:ext>
            </a:extLst>
          </p:cNvPr>
          <p:cNvSpPr>
            <a:spLocks noGrp="1"/>
          </p:cNvSpPr>
          <p:nvPr>
            <p:ph idx="1"/>
          </p:nvPr>
        </p:nvSpPr>
        <p:spPr/>
        <p:txBody>
          <a:bodyPr>
            <a:normAutofit fontScale="92500" lnSpcReduction="10000"/>
          </a:bodyPr>
          <a:lstStyle/>
          <a:p>
            <a:r>
              <a:rPr lang="en-US" dirty="0"/>
              <a:t>Text data are called a string (a string of characters):</a:t>
            </a:r>
          </a:p>
          <a:p>
            <a:pPr lvl="1"/>
            <a:r>
              <a:rPr lang="en-US" dirty="0"/>
              <a:t>string values must be inside a pair of single or double quotes: ‘John Doe’ or “John Doe”, but not ‘John Doe” or John Doe</a:t>
            </a:r>
          </a:p>
          <a:p>
            <a:pPr lvl="1"/>
            <a:r>
              <a:rPr lang="en-US" dirty="0"/>
              <a:t>use a pair of three single quotes for long string values (multiple lines):</a:t>
            </a:r>
          </a:p>
          <a:p>
            <a:pPr marL="914400" lvl="2" indent="0">
              <a:buNone/>
            </a:pPr>
            <a:r>
              <a:rPr lang="en-US" dirty="0"/>
              <a:t>'''</a:t>
            </a:r>
          </a:p>
          <a:p>
            <a:pPr marL="914400" lvl="2" indent="0">
              <a:buNone/>
            </a:pPr>
            <a:r>
              <a:rPr lang="en-US" dirty="0"/>
              <a:t>Methods may only be applied to their representative types. For instance, the lower() method only</a:t>
            </a:r>
          </a:p>
          <a:p>
            <a:pPr marL="914400" lvl="2" indent="0">
              <a:buNone/>
            </a:pPr>
            <a:r>
              <a:rPr lang="en-US" dirty="0"/>
              <a:t>works on strings, not integers or floats. By contrast, global functions such as </a:t>
            </a:r>
            <a:r>
              <a:rPr lang="en-US" dirty="0" err="1"/>
              <a:t>len</a:t>
            </a:r>
            <a:r>
              <a:rPr lang="en-US" dirty="0"/>
              <a:t>() and print()</a:t>
            </a:r>
          </a:p>
          <a:p>
            <a:pPr marL="914400" lvl="2" indent="0">
              <a:buNone/>
            </a:pPr>
            <a:r>
              <a:rPr lang="en-US" dirty="0"/>
              <a:t>'''</a:t>
            </a:r>
          </a:p>
          <a:p>
            <a:pPr lvl="1"/>
            <a:r>
              <a:rPr lang="en-US" dirty="0"/>
              <a:t>use \' or \'' for the quotes inside a string:  'John\'s bookstore'</a:t>
            </a:r>
          </a:p>
        </p:txBody>
      </p:sp>
    </p:spTree>
    <p:extLst>
      <p:ext uri="{BB962C8B-B14F-4D97-AF65-F5344CB8AC3E}">
        <p14:creationId xmlns:p14="http://schemas.microsoft.com/office/powerpoint/2010/main" val="346650081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781EA1-C1A9-D511-8783-BBA46A91AF4D}"/>
              </a:ext>
            </a:extLst>
          </p:cNvPr>
          <p:cNvSpPr>
            <a:spLocks noGrp="1"/>
          </p:cNvSpPr>
          <p:nvPr>
            <p:ph type="title"/>
          </p:nvPr>
        </p:nvSpPr>
        <p:spPr/>
        <p:txBody>
          <a:bodyPr/>
          <a:lstStyle/>
          <a:p>
            <a:r>
              <a:rPr lang="en-US" dirty="0"/>
              <a:t>Use </a:t>
            </a:r>
            <a:r>
              <a:rPr lang="en-US" dirty="0" err="1"/>
              <a:t>Jupyter</a:t>
            </a:r>
            <a:r>
              <a:rPr lang="en-US" dirty="0"/>
              <a:t> as Python Calculator</a:t>
            </a:r>
          </a:p>
        </p:txBody>
      </p:sp>
      <p:sp>
        <p:nvSpPr>
          <p:cNvPr id="3" name="Content Placeholder 2">
            <a:extLst>
              <a:ext uri="{FF2B5EF4-FFF2-40B4-BE49-F238E27FC236}">
                <a16:creationId xmlns:a16="http://schemas.microsoft.com/office/drawing/2014/main" id="{99C681B1-9458-B6EE-1899-3EBC39D3F6A1}"/>
              </a:ext>
            </a:extLst>
          </p:cNvPr>
          <p:cNvSpPr>
            <a:spLocks noGrp="1"/>
          </p:cNvSpPr>
          <p:nvPr>
            <p:ph idx="1"/>
          </p:nvPr>
        </p:nvSpPr>
        <p:spPr/>
        <p:txBody>
          <a:bodyPr/>
          <a:lstStyle/>
          <a:p>
            <a:r>
              <a:rPr lang="en-US" dirty="0"/>
              <a:t>Special Characters inside strings:</a:t>
            </a:r>
          </a:p>
        </p:txBody>
      </p:sp>
      <p:pic>
        <p:nvPicPr>
          <p:cNvPr id="5" name="Picture 4">
            <a:extLst>
              <a:ext uri="{FF2B5EF4-FFF2-40B4-BE49-F238E27FC236}">
                <a16:creationId xmlns:a16="http://schemas.microsoft.com/office/drawing/2014/main" id="{9B2AF644-F953-6238-30DD-65AC456BAFAA}"/>
              </a:ext>
            </a:extLst>
          </p:cNvPr>
          <p:cNvPicPr>
            <a:picLocks noChangeAspect="1"/>
          </p:cNvPicPr>
          <p:nvPr/>
        </p:nvPicPr>
        <p:blipFill>
          <a:blip r:embed="rId2"/>
          <a:stretch>
            <a:fillRect/>
          </a:stretch>
        </p:blipFill>
        <p:spPr>
          <a:xfrm>
            <a:off x="5806177" y="2630000"/>
            <a:ext cx="4775463" cy="3089652"/>
          </a:xfrm>
          <a:prstGeom prst="rect">
            <a:avLst/>
          </a:prstGeom>
        </p:spPr>
      </p:pic>
    </p:spTree>
    <p:extLst>
      <p:ext uri="{BB962C8B-B14F-4D97-AF65-F5344CB8AC3E}">
        <p14:creationId xmlns:p14="http://schemas.microsoft.com/office/powerpoint/2010/main" val="270308230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DE7467-87B7-E261-2D60-7B6B07725A52}"/>
              </a:ext>
            </a:extLst>
          </p:cNvPr>
          <p:cNvSpPr>
            <a:spLocks noGrp="1"/>
          </p:cNvSpPr>
          <p:nvPr>
            <p:ph type="title"/>
          </p:nvPr>
        </p:nvSpPr>
        <p:spPr/>
        <p:txBody>
          <a:bodyPr/>
          <a:lstStyle/>
          <a:p>
            <a:r>
              <a:rPr lang="en-US" dirty="0"/>
              <a:t>Use </a:t>
            </a:r>
            <a:r>
              <a:rPr lang="en-US" dirty="0" err="1"/>
              <a:t>Jupyter</a:t>
            </a:r>
            <a:r>
              <a:rPr lang="en-US" dirty="0"/>
              <a:t> as Python Calculator</a:t>
            </a:r>
          </a:p>
        </p:txBody>
      </p:sp>
      <p:sp>
        <p:nvSpPr>
          <p:cNvPr id="3" name="Content Placeholder 2">
            <a:extLst>
              <a:ext uri="{FF2B5EF4-FFF2-40B4-BE49-F238E27FC236}">
                <a16:creationId xmlns:a16="http://schemas.microsoft.com/office/drawing/2014/main" id="{5CB6A62C-4C3F-5B78-0126-8A1CE6638D91}"/>
              </a:ext>
            </a:extLst>
          </p:cNvPr>
          <p:cNvSpPr>
            <a:spLocks noGrp="1"/>
          </p:cNvSpPr>
          <p:nvPr>
            <p:ph idx="1"/>
          </p:nvPr>
        </p:nvSpPr>
        <p:spPr/>
        <p:txBody>
          <a:bodyPr/>
          <a:lstStyle/>
          <a:p>
            <a:r>
              <a:rPr lang="en-US" dirty="0"/>
              <a:t>+ is used to concatenate (add) strings:</a:t>
            </a:r>
          </a:p>
          <a:p>
            <a:endParaRPr lang="en-US" dirty="0"/>
          </a:p>
          <a:p>
            <a:endParaRPr lang="en-US" dirty="0"/>
          </a:p>
          <a:p>
            <a:r>
              <a:rPr lang="en-US" dirty="0"/>
              <a:t>Numerical or date values inside quotes are strings:</a:t>
            </a:r>
          </a:p>
          <a:p>
            <a:pPr marL="0" indent="0">
              <a:buNone/>
            </a:pPr>
            <a:r>
              <a:rPr lang="en-US" dirty="0"/>
              <a:t>		</a:t>
            </a:r>
          </a:p>
        </p:txBody>
      </p:sp>
      <p:pic>
        <p:nvPicPr>
          <p:cNvPr id="5" name="Picture 4">
            <a:extLst>
              <a:ext uri="{FF2B5EF4-FFF2-40B4-BE49-F238E27FC236}">
                <a16:creationId xmlns:a16="http://schemas.microsoft.com/office/drawing/2014/main" id="{E5646D78-34AC-AE56-26C6-67CC656ECDF2}"/>
              </a:ext>
            </a:extLst>
          </p:cNvPr>
          <p:cNvPicPr>
            <a:picLocks noChangeAspect="1"/>
          </p:cNvPicPr>
          <p:nvPr/>
        </p:nvPicPr>
        <p:blipFill>
          <a:blip r:embed="rId2"/>
          <a:stretch>
            <a:fillRect/>
          </a:stretch>
        </p:blipFill>
        <p:spPr>
          <a:xfrm>
            <a:off x="2892211" y="3228310"/>
            <a:ext cx="4934378" cy="685859"/>
          </a:xfrm>
          <a:prstGeom prst="rect">
            <a:avLst/>
          </a:prstGeom>
        </p:spPr>
      </p:pic>
      <p:pic>
        <p:nvPicPr>
          <p:cNvPr id="7" name="Picture 6">
            <a:extLst>
              <a:ext uri="{FF2B5EF4-FFF2-40B4-BE49-F238E27FC236}">
                <a16:creationId xmlns:a16="http://schemas.microsoft.com/office/drawing/2014/main" id="{0F023B63-3F4B-62EE-E460-E52554F913AB}"/>
              </a:ext>
            </a:extLst>
          </p:cNvPr>
          <p:cNvPicPr>
            <a:picLocks noChangeAspect="1"/>
          </p:cNvPicPr>
          <p:nvPr/>
        </p:nvPicPr>
        <p:blipFill>
          <a:blip r:embed="rId3"/>
          <a:stretch>
            <a:fillRect/>
          </a:stretch>
        </p:blipFill>
        <p:spPr>
          <a:xfrm>
            <a:off x="2847173" y="4870425"/>
            <a:ext cx="3856054" cy="571550"/>
          </a:xfrm>
          <a:prstGeom prst="rect">
            <a:avLst/>
          </a:prstGeom>
        </p:spPr>
      </p:pic>
    </p:spTree>
    <p:extLst>
      <p:ext uri="{BB962C8B-B14F-4D97-AF65-F5344CB8AC3E}">
        <p14:creationId xmlns:p14="http://schemas.microsoft.com/office/powerpoint/2010/main" val="152169787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2D8A91-A6CA-0D78-29F4-712A14F603F4}"/>
              </a:ext>
            </a:extLst>
          </p:cNvPr>
          <p:cNvSpPr>
            <a:spLocks noGrp="1"/>
          </p:cNvSpPr>
          <p:nvPr>
            <p:ph type="title"/>
          </p:nvPr>
        </p:nvSpPr>
        <p:spPr/>
        <p:txBody>
          <a:bodyPr/>
          <a:lstStyle/>
          <a:p>
            <a:r>
              <a:rPr lang="en-US" dirty="0"/>
              <a:t>Coding</a:t>
            </a:r>
          </a:p>
        </p:txBody>
      </p:sp>
      <p:sp>
        <p:nvSpPr>
          <p:cNvPr id="3" name="Content Placeholder 2">
            <a:extLst>
              <a:ext uri="{FF2B5EF4-FFF2-40B4-BE49-F238E27FC236}">
                <a16:creationId xmlns:a16="http://schemas.microsoft.com/office/drawing/2014/main" id="{323A25C6-7950-2866-0614-DCD1629C591F}"/>
              </a:ext>
            </a:extLst>
          </p:cNvPr>
          <p:cNvSpPr>
            <a:spLocks noGrp="1"/>
          </p:cNvSpPr>
          <p:nvPr>
            <p:ph idx="1"/>
          </p:nvPr>
        </p:nvSpPr>
        <p:spPr/>
        <p:txBody>
          <a:bodyPr/>
          <a:lstStyle/>
          <a:p>
            <a:r>
              <a:rPr lang="en-US" dirty="0"/>
              <a:t>Coding: write instructions to tell the computer to manipulate data: create memory to store temporary data, put data into the memory, perform operations on the memory, and display the results in the memory</a:t>
            </a:r>
          </a:p>
          <a:p>
            <a:pPr lvl="1"/>
            <a:r>
              <a:rPr lang="en-US" dirty="0"/>
              <a:t>Variables are memory blocks to hold data to be manipulated</a:t>
            </a:r>
          </a:p>
          <a:p>
            <a:pPr lvl="1"/>
            <a:r>
              <a:rPr lang="en-US" dirty="0"/>
              <a:t>Code Structures: Code is organized into reusable blocks such as functions or classes</a:t>
            </a:r>
          </a:p>
          <a:p>
            <a:pPr lvl="1"/>
            <a:r>
              <a:rPr lang="en-US" dirty="0"/>
              <a:t>Control Structures: code is organized into blocks such that a certain block may be executed conditionally (decision controls) or repeatedly (loop controls)</a:t>
            </a:r>
          </a:p>
        </p:txBody>
      </p:sp>
    </p:spTree>
    <p:extLst>
      <p:ext uri="{BB962C8B-B14F-4D97-AF65-F5344CB8AC3E}">
        <p14:creationId xmlns:p14="http://schemas.microsoft.com/office/powerpoint/2010/main" val="97508995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E2FC49-275E-079E-C201-B2FB8A8826AB}"/>
              </a:ext>
            </a:extLst>
          </p:cNvPr>
          <p:cNvSpPr>
            <a:spLocks noGrp="1"/>
          </p:cNvSpPr>
          <p:nvPr>
            <p:ph type="title"/>
          </p:nvPr>
        </p:nvSpPr>
        <p:spPr/>
        <p:txBody>
          <a:bodyPr/>
          <a:lstStyle/>
          <a:p>
            <a:r>
              <a:rPr lang="en-US" dirty="0"/>
              <a:t>Comments</a:t>
            </a:r>
          </a:p>
        </p:txBody>
      </p:sp>
      <p:sp>
        <p:nvSpPr>
          <p:cNvPr id="3" name="Content Placeholder 2">
            <a:extLst>
              <a:ext uri="{FF2B5EF4-FFF2-40B4-BE49-F238E27FC236}">
                <a16:creationId xmlns:a16="http://schemas.microsoft.com/office/drawing/2014/main" id="{025EC58B-705E-D221-B7E8-D0716178A39F}"/>
              </a:ext>
            </a:extLst>
          </p:cNvPr>
          <p:cNvSpPr>
            <a:spLocks noGrp="1"/>
          </p:cNvSpPr>
          <p:nvPr>
            <p:ph idx="1"/>
          </p:nvPr>
        </p:nvSpPr>
        <p:spPr/>
        <p:txBody>
          <a:bodyPr/>
          <a:lstStyle/>
          <a:p>
            <a:r>
              <a:rPr lang="en-US" dirty="0"/>
              <a:t>Comments: the part of the code not to be interpreted and executed. They are notes that helps programmer to remember what the code does</a:t>
            </a:r>
          </a:p>
          <a:p>
            <a:r>
              <a:rPr lang="en-US" dirty="0"/>
              <a:t>In python,  use # in front of a comment, use docstrings for multi-line comments</a:t>
            </a:r>
          </a:p>
        </p:txBody>
      </p:sp>
      <p:pic>
        <p:nvPicPr>
          <p:cNvPr id="5" name="Picture 4">
            <a:extLst>
              <a:ext uri="{FF2B5EF4-FFF2-40B4-BE49-F238E27FC236}">
                <a16:creationId xmlns:a16="http://schemas.microsoft.com/office/drawing/2014/main" id="{5ED0D2C7-1330-B99C-7CA7-8A562F4D0707}"/>
              </a:ext>
            </a:extLst>
          </p:cNvPr>
          <p:cNvPicPr>
            <a:picLocks noChangeAspect="1"/>
          </p:cNvPicPr>
          <p:nvPr/>
        </p:nvPicPr>
        <p:blipFill>
          <a:blip r:embed="rId2"/>
          <a:stretch>
            <a:fillRect/>
          </a:stretch>
        </p:blipFill>
        <p:spPr>
          <a:xfrm>
            <a:off x="3391293" y="4028329"/>
            <a:ext cx="4401427" cy="2018948"/>
          </a:xfrm>
          <a:prstGeom prst="rect">
            <a:avLst/>
          </a:prstGeom>
        </p:spPr>
      </p:pic>
    </p:spTree>
    <p:extLst>
      <p:ext uri="{BB962C8B-B14F-4D97-AF65-F5344CB8AC3E}">
        <p14:creationId xmlns:p14="http://schemas.microsoft.com/office/powerpoint/2010/main" val="135425207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8A6A76-E16E-01DE-465F-3C453C1C726D}"/>
              </a:ext>
            </a:extLst>
          </p:cNvPr>
          <p:cNvSpPr>
            <a:spLocks noGrp="1"/>
          </p:cNvSpPr>
          <p:nvPr>
            <p:ph type="title"/>
          </p:nvPr>
        </p:nvSpPr>
        <p:spPr/>
        <p:txBody>
          <a:bodyPr/>
          <a:lstStyle/>
          <a:p>
            <a:r>
              <a:rPr lang="en-US" dirty="0"/>
              <a:t>Variables</a:t>
            </a:r>
          </a:p>
        </p:txBody>
      </p:sp>
      <p:sp>
        <p:nvSpPr>
          <p:cNvPr id="3" name="Content Placeholder 2">
            <a:extLst>
              <a:ext uri="{FF2B5EF4-FFF2-40B4-BE49-F238E27FC236}">
                <a16:creationId xmlns:a16="http://schemas.microsoft.com/office/drawing/2014/main" id="{B36653FB-7B68-B48D-130A-3B82B357F9C6}"/>
              </a:ext>
            </a:extLst>
          </p:cNvPr>
          <p:cNvSpPr>
            <a:spLocks noGrp="1"/>
          </p:cNvSpPr>
          <p:nvPr>
            <p:ph idx="1"/>
          </p:nvPr>
        </p:nvSpPr>
        <p:spPr/>
        <p:txBody>
          <a:bodyPr/>
          <a:lstStyle/>
          <a:p>
            <a:r>
              <a:rPr lang="en-US" dirty="0"/>
              <a:t>A temporary memory block to hold a piece of data is called a variable. We use variables to store data for future use and reuse</a:t>
            </a:r>
          </a:p>
          <a:p>
            <a:r>
              <a:rPr lang="en-US" dirty="0"/>
              <a:t>Variables names: </a:t>
            </a:r>
          </a:p>
          <a:p>
            <a:pPr lvl="1"/>
            <a:r>
              <a:rPr lang="en-US" dirty="0"/>
              <a:t>start with an alphabet, can include numbers or _, but no space, dash -, special characters like #, %, $, etc. </a:t>
            </a:r>
          </a:p>
          <a:p>
            <a:pPr lvl="1"/>
            <a:r>
              <a:rPr lang="en-US" dirty="0"/>
              <a:t>Should not be reserved words like if, else, for, from, global, etc. Use command </a:t>
            </a:r>
            <a:r>
              <a:rPr lang="en-US" dirty="0" err="1"/>
              <a:t>keyword.kwlist</a:t>
            </a:r>
            <a:r>
              <a:rPr lang="en-US" dirty="0"/>
              <a:t> to see the list</a:t>
            </a:r>
          </a:p>
        </p:txBody>
      </p:sp>
      <p:pic>
        <p:nvPicPr>
          <p:cNvPr id="5" name="Picture 4">
            <a:extLst>
              <a:ext uri="{FF2B5EF4-FFF2-40B4-BE49-F238E27FC236}">
                <a16:creationId xmlns:a16="http://schemas.microsoft.com/office/drawing/2014/main" id="{A5B3EF63-A6B6-8B7A-52DF-8D8E4D33DD87}"/>
              </a:ext>
            </a:extLst>
          </p:cNvPr>
          <p:cNvPicPr>
            <a:picLocks noChangeAspect="1"/>
          </p:cNvPicPr>
          <p:nvPr/>
        </p:nvPicPr>
        <p:blipFill>
          <a:blip r:embed="rId2"/>
          <a:stretch>
            <a:fillRect/>
          </a:stretch>
        </p:blipFill>
        <p:spPr>
          <a:xfrm>
            <a:off x="5167206" y="5042597"/>
            <a:ext cx="5399238" cy="1028789"/>
          </a:xfrm>
          <a:prstGeom prst="rect">
            <a:avLst/>
          </a:prstGeom>
        </p:spPr>
      </p:pic>
    </p:spTree>
    <p:extLst>
      <p:ext uri="{BB962C8B-B14F-4D97-AF65-F5344CB8AC3E}">
        <p14:creationId xmlns:p14="http://schemas.microsoft.com/office/powerpoint/2010/main" val="38694470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56ECA9-CFE2-8FAA-90CD-08DB31E837A4}"/>
              </a:ext>
            </a:extLst>
          </p:cNvPr>
          <p:cNvSpPr>
            <a:spLocks noGrp="1"/>
          </p:cNvSpPr>
          <p:nvPr>
            <p:ph type="title"/>
          </p:nvPr>
        </p:nvSpPr>
        <p:spPr/>
        <p:txBody>
          <a:bodyPr/>
          <a:lstStyle/>
          <a:p>
            <a:r>
              <a:rPr lang="en-US" dirty="0"/>
              <a:t>Installing Python</a:t>
            </a:r>
          </a:p>
        </p:txBody>
      </p:sp>
      <p:sp>
        <p:nvSpPr>
          <p:cNvPr id="3" name="Content Placeholder 2">
            <a:extLst>
              <a:ext uri="{FF2B5EF4-FFF2-40B4-BE49-F238E27FC236}">
                <a16:creationId xmlns:a16="http://schemas.microsoft.com/office/drawing/2014/main" id="{1FE2A504-8586-4A18-D23A-3E8390AA389B}"/>
              </a:ext>
            </a:extLst>
          </p:cNvPr>
          <p:cNvSpPr>
            <a:spLocks noGrp="1"/>
          </p:cNvSpPr>
          <p:nvPr>
            <p:ph idx="1"/>
          </p:nvPr>
        </p:nvSpPr>
        <p:spPr/>
        <p:txBody>
          <a:bodyPr>
            <a:normAutofit fontScale="85000" lnSpcReduction="20000"/>
          </a:bodyPr>
          <a:lstStyle/>
          <a:p>
            <a:r>
              <a:rPr lang="en-US" dirty="0">
                <a:solidFill>
                  <a:srgbClr val="000000"/>
                </a:solidFill>
                <a:latin typeface="Times New Roman" panose="02020603050405020304" pitchFamily="18" charset="0"/>
                <a:cs typeface="Times New Roman" panose="02020603050405020304" pitchFamily="18" charset="0"/>
              </a:rPr>
              <a:t>Python uses an interpreter to translate your English-like code into machine understandable (executable) code. Thus, to program and test Python code, you need to install at least Python interpreter and in addition a program to write and edit code such as IDE</a:t>
            </a:r>
            <a:endParaRPr lang="en-US" b="0" i="0" dirty="0">
              <a:solidFill>
                <a:srgbClr val="000000"/>
              </a:solidFill>
              <a:effectLst/>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Download the current version like 3.9 for your operating system (Note: you may not want to choose the most current version because the packages you need may not support it yet.), run the downloaded .exe or .pkg file, and follow the wizard to finish.</a:t>
            </a:r>
          </a:p>
          <a:p>
            <a:pPr lvl="1"/>
            <a:r>
              <a:rPr lang="en-US" b="0" i="0" u="none" strike="noStrike" baseline="0" dirty="0">
                <a:latin typeface="Times New Roman" panose="02020603050405020304" pitchFamily="18" charset="0"/>
                <a:cs typeface="Times New Roman" panose="02020603050405020304" pitchFamily="18" charset="0"/>
              </a:rPr>
              <a:t>Python 2 was launched in October 2000 and has been, and still is, very widely used. Python 3 was launched in December 2008 and is a major revision to the language that is not backward compatible. </a:t>
            </a:r>
            <a:r>
              <a:rPr lang="en-US" dirty="0">
                <a:latin typeface="Times New Roman" panose="02020603050405020304" pitchFamily="18" charset="0"/>
                <a:cs typeface="Times New Roman" panose="02020603050405020304" pitchFamily="18" charset="0"/>
              </a:rPr>
              <a:t>Difference: </a:t>
            </a:r>
            <a:r>
              <a:rPr lang="en-US" b="0" i="0" u="none" strike="noStrike" baseline="0" dirty="0">
                <a:latin typeface="Times New Roman" panose="02020603050405020304" pitchFamily="18" charset="0"/>
                <a:cs typeface="Times New Roman" panose="02020603050405020304" pitchFamily="18" charset="0"/>
              </a:rPr>
              <a:t>In Python 2 this is written as print ‘Hello World’, but In Python 3 this is written as print (‘Hello World’). The code written for Version 2 will not run under Version 3 (you need a program to convert the old code)</a:t>
            </a:r>
            <a:r>
              <a:rPr lang="en-US"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64271024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D6F0FB-67E2-CA64-74A7-1084A86992BF}"/>
              </a:ext>
            </a:extLst>
          </p:cNvPr>
          <p:cNvSpPr>
            <a:spLocks noGrp="1"/>
          </p:cNvSpPr>
          <p:nvPr>
            <p:ph type="title"/>
          </p:nvPr>
        </p:nvSpPr>
        <p:spPr/>
        <p:txBody>
          <a:bodyPr/>
          <a:lstStyle/>
          <a:p>
            <a:r>
              <a:rPr lang="en-US" dirty="0"/>
              <a:t>Variables</a:t>
            </a:r>
          </a:p>
        </p:txBody>
      </p:sp>
      <p:sp>
        <p:nvSpPr>
          <p:cNvPr id="3" name="Content Placeholder 2">
            <a:extLst>
              <a:ext uri="{FF2B5EF4-FFF2-40B4-BE49-F238E27FC236}">
                <a16:creationId xmlns:a16="http://schemas.microsoft.com/office/drawing/2014/main" id="{FB3C6A2D-8BBA-C8A7-3562-FA1843719E74}"/>
              </a:ext>
            </a:extLst>
          </p:cNvPr>
          <p:cNvSpPr>
            <a:spLocks noGrp="1"/>
          </p:cNvSpPr>
          <p:nvPr>
            <p:ph idx="1"/>
          </p:nvPr>
        </p:nvSpPr>
        <p:spPr/>
        <p:txBody>
          <a:bodyPr/>
          <a:lstStyle/>
          <a:p>
            <a:r>
              <a:rPr lang="en-US" dirty="0"/>
              <a:t>Variable Types:</a:t>
            </a:r>
          </a:p>
          <a:p>
            <a:pPr lvl="1"/>
            <a:r>
              <a:rPr lang="en-US" b="1" dirty="0"/>
              <a:t>Variable types are dynamic</a:t>
            </a:r>
            <a:r>
              <a:rPr lang="en-US" dirty="0"/>
              <a:t>ally determined by the data to be assigned to the variable (similar to R but different from other 3</a:t>
            </a:r>
            <a:r>
              <a:rPr lang="en-US" baseline="30000" dirty="0"/>
              <a:t>rd</a:t>
            </a:r>
            <a:r>
              <a:rPr lang="en-US" dirty="0"/>
              <a:t> generation languages such Java or C):</a:t>
            </a:r>
          </a:p>
          <a:p>
            <a:pPr marL="457200" lvl="1" indent="0">
              <a:buNone/>
            </a:pPr>
            <a:r>
              <a:rPr lang="en-US" dirty="0"/>
              <a:t>		x = 6.9  #x is a float</a:t>
            </a:r>
          </a:p>
          <a:p>
            <a:pPr marL="457200" lvl="1" indent="0">
              <a:buNone/>
            </a:pPr>
            <a:r>
              <a:rPr lang="en-US" dirty="0"/>
              <a:t>		x = “John Doe” #now x becomes a string</a:t>
            </a:r>
          </a:p>
          <a:p>
            <a:pPr marL="457200" lvl="1" indent="0">
              <a:buNone/>
            </a:pPr>
            <a:r>
              <a:rPr lang="en-US" dirty="0"/>
              <a:t>		x = 2 + 3j  #x is now a complex</a:t>
            </a:r>
          </a:p>
          <a:p>
            <a:pPr lvl="1"/>
            <a:r>
              <a:rPr lang="en-US" b="1" dirty="0"/>
              <a:t>To determine the type of variable x</a:t>
            </a:r>
            <a:r>
              <a:rPr lang="en-US" dirty="0"/>
              <a:t>: type(x)</a:t>
            </a:r>
          </a:p>
          <a:p>
            <a:pPr marL="457200" lvl="1" indent="0">
              <a:buNone/>
            </a:pPr>
            <a:endParaRPr lang="en-US" dirty="0"/>
          </a:p>
        </p:txBody>
      </p:sp>
    </p:spTree>
    <p:extLst>
      <p:ext uri="{BB962C8B-B14F-4D97-AF65-F5344CB8AC3E}">
        <p14:creationId xmlns:p14="http://schemas.microsoft.com/office/powerpoint/2010/main" val="127194679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5BDBA4-17EA-16B7-0C3C-2F295C25D863}"/>
              </a:ext>
            </a:extLst>
          </p:cNvPr>
          <p:cNvSpPr>
            <a:spLocks noGrp="1"/>
          </p:cNvSpPr>
          <p:nvPr>
            <p:ph type="title"/>
          </p:nvPr>
        </p:nvSpPr>
        <p:spPr/>
        <p:txBody>
          <a:bodyPr/>
          <a:lstStyle/>
          <a:p>
            <a:r>
              <a:rPr lang="en-US" dirty="0"/>
              <a:t>Variable Type Conversions</a:t>
            </a:r>
          </a:p>
        </p:txBody>
      </p:sp>
      <p:sp>
        <p:nvSpPr>
          <p:cNvPr id="3" name="Content Placeholder 2">
            <a:extLst>
              <a:ext uri="{FF2B5EF4-FFF2-40B4-BE49-F238E27FC236}">
                <a16:creationId xmlns:a16="http://schemas.microsoft.com/office/drawing/2014/main" id="{3CC78F95-45E7-CFE0-B070-601BB0906957}"/>
              </a:ext>
            </a:extLst>
          </p:cNvPr>
          <p:cNvSpPr>
            <a:spLocks noGrp="1"/>
          </p:cNvSpPr>
          <p:nvPr>
            <p:ph idx="1"/>
          </p:nvPr>
        </p:nvSpPr>
        <p:spPr/>
        <p:txBody>
          <a:bodyPr>
            <a:normAutofit/>
          </a:bodyPr>
          <a:lstStyle/>
          <a:p>
            <a:r>
              <a:rPr lang="en-US" dirty="0"/>
              <a:t>Between Number to Number:</a:t>
            </a:r>
          </a:p>
        </p:txBody>
      </p:sp>
      <p:pic>
        <p:nvPicPr>
          <p:cNvPr id="9" name="Picture 8">
            <a:extLst>
              <a:ext uri="{FF2B5EF4-FFF2-40B4-BE49-F238E27FC236}">
                <a16:creationId xmlns:a16="http://schemas.microsoft.com/office/drawing/2014/main" id="{71BF2117-C2C3-EDB8-EA30-AA7944E90C9E}"/>
              </a:ext>
            </a:extLst>
          </p:cNvPr>
          <p:cNvPicPr>
            <a:picLocks noChangeAspect="1"/>
          </p:cNvPicPr>
          <p:nvPr/>
        </p:nvPicPr>
        <p:blipFill>
          <a:blip r:embed="rId2"/>
          <a:stretch>
            <a:fillRect/>
          </a:stretch>
        </p:blipFill>
        <p:spPr>
          <a:xfrm>
            <a:off x="5651897" y="2719492"/>
            <a:ext cx="2770110" cy="3353091"/>
          </a:xfrm>
          <a:prstGeom prst="rect">
            <a:avLst/>
          </a:prstGeom>
        </p:spPr>
      </p:pic>
    </p:spTree>
    <p:extLst>
      <p:ext uri="{BB962C8B-B14F-4D97-AF65-F5344CB8AC3E}">
        <p14:creationId xmlns:p14="http://schemas.microsoft.com/office/powerpoint/2010/main" val="285181683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A374E9-080E-084A-B536-59A5E42A7345}"/>
              </a:ext>
            </a:extLst>
          </p:cNvPr>
          <p:cNvSpPr>
            <a:spLocks noGrp="1"/>
          </p:cNvSpPr>
          <p:nvPr>
            <p:ph type="title"/>
          </p:nvPr>
        </p:nvSpPr>
        <p:spPr/>
        <p:txBody>
          <a:bodyPr/>
          <a:lstStyle/>
          <a:p>
            <a:r>
              <a:rPr lang="en-US" dirty="0"/>
              <a:t>Variable Type Conversions</a:t>
            </a:r>
          </a:p>
        </p:txBody>
      </p:sp>
      <p:sp>
        <p:nvSpPr>
          <p:cNvPr id="3" name="Content Placeholder 2">
            <a:extLst>
              <a:ext uri="{FF2B5EF4-FFF2-40B4-BE49-F238E27FC236}">
                <a16:creationId xmlns:a16="http://schemas.microsoft.com/office/drawing/2014/main" id="{126C8C7C-F833-A355-05BA-9602DD594BFF}"/>
              </a:ext>
            </a:extLst>
          </p:cNvPr>
          <p:cNvSpPr>
            <a:spLocks noGrp="1"/>
          </p:cNvSpPr>
          <p:nvPr>
            <p:ph idx="1"/>
          </p:nvPr>
        </p:nvSpPr>
        <p:spPr/>
        <p:txBody>
          <a:bodyPr/>
          <a:lstStyle/>
          <a:p>
            <a:pPr lvl="1"/>
            <a:r>
              <a:rPr lang="en-US" dirty="0"/>
              <a:t>Between Number to String:</a:t>
            </a:r>
          </a:p>
        </p:txBody>
      </p:sp>
      <p:pic>
        <p:nvPicPr>
          <p:cNvPr id="5" name="Picture 4">
            <a:extLst>
              <a:ext uri="{FF2B5EF4-FFF2-40B4-BE49-F238E27FC236}">
                <a16:creationId xmlns:a16="http://schemas.microsoft.com/office/drawing/2014/main" id="{C78D579A-0ABB-4CC2-8DD8-7A5DAFD851AE}"/>
              </a:ext>
            </a:extLst>
          </p:cNvPr>
          <p:cNvPicPr>
            <a:picLocks noChangeAspect="1"/>
          </p:cNvPicPr>
          <p:nvPr/>
        </p:nvPicPr>
        <p:blipFill>
          <a:blip r:embed="rId2"/>
          <a:stretch>
            <a:fillRect/>
          </a:stretch>
        </p:blipFill>
        <p:spPr>
          <a:xfrm>
            <a:off x="5647893" y="2697990"/>
            <a:ext cx="2552921" cy="2884420"/>
          </a:xfrm>
          <a:prstGeom prst="rect">
            <a:avLst/>
          </a:prstGeom>
        </p:spPr>
      </p:pic>
    </p:spTree>
    <p:extLst>
      <p:ext uri="{BB962C8B-B14F-4D97-AF65-F5344CB8AC3E}">
        <p14:creationId xmlns:p14="http://schemas.microsoft.com/office/powerpoint/2010/main" val="142186534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F73F10-D401-4FF1-63B6-B51EDDD5028A}"/>
              </a:ext>
            </a:extLst>
          </p:cNvPr>
          <p:cNvSpPr>
            <a:spLocks noGrp="1"/>
          </p:cNvSpPr>
          <p:nvPr>
            <p:ph type="title"/>
          </p:nvPr>
        </p:nvSpPr>
        <p:spPr/>
        <p:txBody>
          <a:bodyPr/>
          <a:lstStyle/>
          <a:p>
            <a:r>
              <a:rPr lang="en-US" dirty="0"/>
              <a:t>Variable Type Conversions</a:t>
            </a:r>
          </a:p>
        </p:txBody>
      </p:sp>
      <p:sp>
        <p:nvSpPr>
          <p:cNvPr id="3" name="Content Placeholder 2">
            <a:extLst>
              <a:ext uri="{FF2B5EF4-FFF2-40B4-BE49-F238E27FC236}">
                <a16:creationId xmlns:a16="http://schemas.microsoft.com/office/drawing/2014/main" id="{CC28D4B5-F4FA-2CCB-9681-A457A56A3F59}"/>
              </a:ext>
            </a:extLst>
          </p:cNvPr>
          <p:cNvSpPr>
            <a:spLocks noGrp="1"/>
          </p:cNvSpPr>
          <p:nvPr>
            <p:ph idx="1"/>
          </p:nvPr>
        </p:nvSpPr>
        <p:spPr/>
        <p:txBody>
          <a:bodyPr>
            <a:normAutofit/>
          </a:bodyPr>
          <a:lstStyle/>
          <a:p>
            <a:r>
              <a:rPr lang="en-US" sz="1800" dirty="0"/>
              <a:t>Date/Time is a special data type: internally the total number of seconds starting from 1/1/1970 00:00:00 and represented like 08/12/2023 12:45:23, which looks like but is not a string. </a:t>
            </a:r>
          </a:p>
          <a:p>
            <a:r>
              <a:rPr lang="en-US" sz="1800" dirty="0"/>
              <a:t>To manipulate date/time values, import datetime package and use its now(), today(), </a:t>
            </a:r>
            <a:r>
              <a:rPr lang="en-US" sz="1800" dirty="0" err="1"/>
              <a:t>strptime</a:t>
            </a:r>
            <a:r>
              <a:rPr lang="en-US" sz="1800" dirty="0"/>
              <a:t>(), etc. to create date/time variable</a:t>
            </a:r>
          </a:p>
        </p:txBody>
      </p:sp>
      <p:pic>
        <p:nvPicPr>
          <p:cNvPr id="5" name="Picture 4">
            <a:extLst>
              <a:ext uri="{FF2B5EF4-FFF2-40B4-BE49-F238E27FC236}">
                <a16:creationId xmlns:a16="http://schemas.microsoft.com/office/drawing/2014/main" id="{2CABA469-FA59-CA2F-C1AF-46FA59CF1268}"/>
              </a:ext>
            </a:extLst>
          </p:cNvPr>
          <p:cNvPicPr>
            <a:picLocks noChangeAspect="1"/>
          </p:cNvPicPr>
          <p:nvPr/>
        </p:nvPicPr>
        <p:blipFill>
          <a:blip r:embed="rId2"/>
          <a:stretch>
            <a:fillRect/>
          </a:stretch>
        </p:blipFill>
        <p:spPr>
          <a:xfrm>
            <a:off x="4184427" y="3725445"/>
            <a:ext cx="5143946" cy="2312870"/>
          </a:xfrm>
          <a:prstGeom prst="rect">
            <a:avLst/>
          </a:prstGeom>
        </p:spPr>
      </p:pic>
    </p:spTree>
    <p:extLst>
      <p:ext uri="{BB962C8B-B14F-4D97-AF65-F5344CB8AC3E}">
        <p14:creationId xmlns:p14="http://schemas.microsoft.com/office/powerpoint/2010/main" val="120750783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7F0456-9A98-4576-E906-A63C6F667CDA}"/>
              </a:ext>
            </a:extLst>
          </p:cNvPr>
          <p:cNvSpPr>
            <a:spLocks noGrp="1"/>
          </p:cNvSpPr>
          <p:nvPr>
            <p:ph type="title"/>
          </p:nvPr>
        </p:nvSpPr>
        <p:spPr/>
        <p:txBody>
          <a:bodyPr/>
          <a:lstStyle/>
          <a:p>
            <a:r>
              <a:rPr lang="en-US" dirty="0"/>
              <a:t>Variable Type Conversions</a:t>
            </a:r>
          </a:p>
        </p:txBody>
      </p:sp>
      <p:sp>
        <p:nvSpPr>
          <p:cNvPr id="3" name="Content Placeholder 2">
            <a:extLst>
              <a:ext uri="{FF2B5EF4-FFF2-40B4-BE49-F238E27FC236}">
                <a16:creationId xmlns:a16="http://schemas.microsoft.com/office/drawing/2014/main" id="{7F4B432C-62B0-BA24-C3C0-1005A876D324}"/>
              </a:ext>
            </a:extLst>
          </p:cNvPr>
          <p:cNvSpPr>
            <a:spLocks noGrp="1"/>
          </p:cNvSpPr>
          <p:nvPr>
            <p:ph idx="1"/>
          </p:nvPr>
        </p:nvSpPr>
        <p:spPr/>
        <p:txBody>
          <a:bodyPr/>
          <a:lstStyle/>
          <a:p>
            <a:r>
              <a:rPr lang="en-US" dirty="0"/>
              <a:t>Time Format:  %m, %d, %H, %M, %S for month, day, hour, minute, and second, %y for two-digit year and %Y for 4-digit year</a:t>
            </a:r>
          </a:p>
        </p:txBody>
      </p:sp>
      <p:pic>
        <p:nvPicPr>
          <p:cNvPr id="5" name="Picture 4">
            <a:extLst>
              <a:ext uri="{FF2B5EF4-FFF2-40B4-BE49-F238E27FC236}">
                <a16:creationId xmlns:a16="http://schemas.microsoft.com/office/drawing/2014/main" id="{8826D795-14BA-4C70-CE25-B4E5E564A3F1}"/>
              </a:ext>
            </a:extLst>
          </p:cNvPr>
          <p:cNvPicPr>
            <a:picLocks noChangeAspect="1"/>
          </p:cNvPicPr>
          <p:nvPr/>
        </p:nvPicPr>
        <p:blipFill>
          <a:blip r:embed="rId2"/>
          <a:stretch>
            <a:fillRect/>
          </a:stretch>
        </p:blipFill>
        <p:spPr>
          <a:xfrm>
            <a:off x="1810414" y="3490356"/>
            <a:ext cx="6494601" cy="2511907"/>
          </a:xfrm>
          <a:prstGeom prst="rect">
            <a:avLst/>
          </a:prstGeom>
        </p:spPr>
      </p:pic>
    </p:spTree>
    <p:extLst>
      <p:ext uri="{BB962C8B-B14F-4D97-AF65-F5344CB8AC3E}">
        <p14:creationId xmlns:p14="http://schemas.microsoft.com/office/powerpoint/2010/main" val="223031218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3CD12D-1011-7BFA-540B-99D4009392F4}"/>
              </a:ext>
            </a:extLst>
          </p:cNvPr>
          <p:cNvSpPr>
            <a:spLocks noGrp="1"/>
          </p:cNvSpPr>
          <p:nvPr>
            <p:ph type="title"/>
          </p:nvPr>
        </p:nvSpPr>
        <p:spPr/>
        <p:txBody>
          <a:bodyPr/>
          <a:lstStyle/>
          <a:p>
            <a:r>
              <a:rPr lang="en-US" dirty="0"/>
              <a:t>Variable Type Conversions</a:t>
            </a:r>
          </a:p>
        </p:txBody>
      </p:sp>
      <p:sp>
        <p:nvSpPr>
          <p:cNvPr id="3" name="Content Placeholder 2">
            <a:extLst>
              <a:ext uri="{FF2B5EF4-FFF2-40B4-BE49-F238E27FC236}">
                <a16:creationId xmlns:a16="http://schemas.microsoft.com/office/drawing/2014/main" id="{633152D1-7DE1-BC9F-A040-E8FADD1BBD3A}"/>
              </a:ext>
            </a:extLst>
          </p:cNvPr>
          <p:cNvSpPr>
            <a:spLocks noGrp="1"/>
          </p:cNvSpPr>
          <p:nvPr>
            <p:ph idx="1"/>
          </p:nvPr>
        </p:nvSpPr>
        <p:spPr/>
        <p:txBody>
          <a:bodyPr/>
          <a:lstStyle/>
          <a:p>
            <a:r>
              <a:rPr lang="en-US" dirty="0"/>
              <a:t>Between String and Time:</a:t>
            </a:r>
          </a:p>
        </p:txBody>
      </p:sp>
      <p:pic>
        <p:nvPicPr>
          <p:cNvPr id="5" name="Picture 4">
            <a:extLst>
              <a:ext uri="{FF2B5EF4-FFF2-40B4-BE49-F238E27FC236}">
                <a16:creationId xmlns:a16="http://schemas.microsoft.com/office/drawing/2014/main" id="{8D655641-C46A-BA13-AADB-85210BBA4FC6}"/>
              </a:ext>
            </a:extLst>
          </p:cNvPr>
          <p:cNvPicPr>
            <a:picLocks noChangeAspect="1"/>
          </p:cNvPicPr>
          <p:nvPr/>
        </p:nvPicPr>
        <p:blipFill>
          <a:blip r:embed="rId2"/>
          <a:stretch>
            <a:fillRect/>
          </a:stretch>
        </p:blipFill>
        <p:spPr>
          <a:xfrm>
            <a:off x="2904847" y="3374317"/>
            <a:ext cx="6382303" cy="1684166"/>
          </a:xfrm>
          <a:prstGeom prst="rect">
            <a:avLst/>
          </a:prstGeom>
        </p:spPr>
      </p:pic>
    </p:spTree>
    <p:extLst>
      <p:ext uri="{BB962C8B-B14F-4D97-AF65-F5344CB8AC3E}">
        <p14:creationId xmlns:p14="http://schemas.microsoft.com/office/powerpoint/2010/main" val="369290620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4D9B5F-40D5-D558-882D-C25E17D5C824}"/>
              </a:ext>
            </a:extLst>
          </p:cNvPr>
          <p:cNvSpPr>
            <a:spLocks noGrp="1"/>
          </p:cNvSpPr>
          <p:nvPr>
            <p:ph type="title"/>
          </p:nvPr>
        </p:nvSpPr>
        <p:spPr/>
        <p:txBody>
          <a:bodyPr/>
          <a:lstStyle/>
          <a:p>
            <a:r>
              <a:rPr lang="en-US" dirty="0"/>
              <a:t>Manipulate Date/Time</a:t>
            </a:r>
          </a:p>
        </p:txBody>
      </p:sp>
      <p:sp>
        <p:nvSpPr>
          <p:cNvPr id="3" name="Content Placeholder 2">
            <a:extLst>
              <a:ext uri="{FF2B5EF4-FFF2-40B4-BE49-F238E27FC236}">
                <a16:creationId xmlns:a16="http://schemas.microsoft.com/office/drawing/2014/main" id="{F04AB98A-490A-7F81-6A13-FB332E229719}"/>
              </a:ext>
            </a:extLst>
          </p:cNvPr>
          <p:cNvSpPr>
            <a:spLocks noGrp="1"/>
          </p:cNvSpPr>
          <p:nvPr>
            <p:ph idx="1"/>
          </p:nvPr>
        </p:nvSpPr>
        <p:spPr/>
        <p:txBody>
          <a:bodyPr/>
          <a:lstStyle/>
          <a:p>
            <a:r>
              <a:rPr lang="en-US" dirty="0"/>
              <a:t>From a date/time to get year, month, day, etc.: </a:t>
            </a:r>
          </a:p>
        </p:txBody>
      </p:sp>
      <p:pic>
        <p:nvPicPr>
          <p:cNvPr id="5" name="Picture 4">
            <a:extLst>
              <a:ext uri="{FF2B5EF4-FFF2-40B4-BE49-F238E27FC236}">
                <a16:creationId xmlns:a16="http://schemas.microsoft.com/office/drawing/2014/main" id="{80142C0E-65EB-F6EE-F7E8-C365D1A8BCDF}"/>
              </a:ext>
            </a:extLst>
          </p:cNvPr>
          <p:cNvPicPr>
            <a:picLocks noChangeAspect="1"/>
          </p:cNvPicPr>
          <p:nvPr/>
        </p:nvPicPr>
        <p:blipFill>
          <a:blip r:embed="rId2"/>
          <a:stretch>
            <a:fillRect/>
          </a:stretch>
        </p:blipFill>
        <p:spPr>
          <a:xfrm>
            <a:off x="7507961" y="2609034"/>
            <a:ext cx="2596160" cy="3390462"/>
          </a:xfrm>
          <a:prstGeom prst="rect">
            <a:avLst/>
          </a:prstGeom>
        </p:spPr>
      </p:pic>
    </p:spTree>
    <p:extLst>
      <p:ext uri="{BB962C8B-B14F-4D97-AF65-F5344CB8AC3E}">
        <p14:creationId xmlns:p14="http://schemas.microsoft.com/office/powerpoint/2010/main" val="350167538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E4E92-FE4D-E99F-8AE4-255AE04EDA43}"/>
              </a:ext>
            </a:extLst>
          </p:cNvPr>
          <p:cNvSpPr>
            <a:spLocks noGrp="1"/>
          </p:cNvSpPr>
          <p:nvPr>
            <p:ph type="title"/>
          </p:nvPr>
        </p:nvSpPr>
        <p:spPr/>
        <p:txBody>
          <a:bodyPr/>
          <a:lstStyle/>
          <a:p>
            <a:r>
              <a:rPr lang="en-US" dirty="0"/>
              <a:t>Manipulate Date/Time</a:t>
            </a:r>
          </a:p>
        </p:txBody>
      </p:sp>
      <p:sp>
        <p:nvSpPr>
          <p:cNvPr id="3" name="Content Placeholder 2">
            <a:extLst>
              <a:ext uri="{FF2B5EF4-FFF2-40B4-BE49-F238E27FC236}">
                <a16:creationId xmlns:a16="http://schemas.microsoft.com/office/drawing/2014/main" id="{D3A19B96-2A10-84DE-0570-4362F8F9C23D}"/>
              </a:ext>
            </a:extLst>
          </p:cNvPr>
          <p:cNvSpPr>
            <a:spLocks noGrp="1"/>
          </p:cNvSpPr>
          <p:nvPr>
            <p:ph idx="1"/>
          </p:nvPr>
        </p:nvSpPr>
        <p:spPr/>
        <p:txBody>
          <a:bodyPr/>
          <a:lstStyle/>
          <a:p>
            <a:r>
              <a:rPr lang="en-US" dirty="0"/>
              <a:t>To move a time forward and backward a certain number of days, hours, minutes, seconds, etc., use </a:t>
            </a:r>
            <a:r>
              <a:rPr lang="en-US" b="1" dirty="0" err="1"/>
              <a:t>timedelta</a:t>
            </a:r>
            <a:r>
              <a:rPr lang="en-US" dirty="0"/>
              <a:t> package:</a:t>
            </a:r>
          </a:p>
        </p:txBody>
      </p:sp>
      <p:pic>
        <p:nvPicPr>
          <p:cNvPr id="7" name="Picture 6">
            <a:extLst>
              <a:ext uri="{FF2B5EF4-FFF2-40B4-BE49-F238E27FC236}">
                <a16:creationId xmlns:a16="http://schemas.microsoft.com/office/drawing/2014/main" id="{B571D8AB-E26B-D01D-3D52-765CB074AD68}"/>
              </a:ext>
            </a:extLst>
          </p:cNvPr>
          <p:cNvPicPr>
            <a:picLocks noChangeAspect="1"/>
          </p:cNvPicPr>
          <p:nvPr/>
        </p:nvPicPr>
        <p:blipFill>
          <a:blip r:embed="rId2"/>
          <a:stretch>
            <a:fillRect/>
          </a:stretch>
        </p:blipFill>
        <p:spPr>
          <a:xfrm>
            <a:off x="2809022" y="3815008"/>
            <a:ext cx="5029636" cy="1646063"/>
          </a:xfrm>
          <a:prstGeom prst="rect">
            <a:avLst/>
          </a:prstGeom>
        </p:spPr>
      </p:pic>
    </p:spTree>
    <p:extLst>
      <p:ext uri="{BB962C8B-B14F-4D97-AF65-F5344CB8AC3E}">
        <p14:creationId xmlns:p14="http://schemas.microsoft.com/office/powerpoint/2010/main" val="170657828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84B39D-6558-CCC1-8899-C3F0B1580517}"/>
              </a:ext>
            </a:extLst>
          </p:cNvPr>
          <p:cNvSpPr>
            <a:spLocks noGrp="1"/>
          </p:cNvSpPr>
          <p:nvPr>
            <p:ph type="title"/>
          </p:nvPr>
        </p:nvSpPr>
        <p:spPr/>
        <p:txBody>
          <a:bodyPr/>
          <a:lstStyle/>
          <a:p>
            <a:r>
              <a:rPr lang="en-US" dirty="0"/>
              <a:t>Manipulate Strings</a:t>
            </a:r>
          </a:p>
        </p:txBody>
      </p:sp>
      <p:sp>
        <p:nvSpPr>
          <p:cNvPr id="3" name="Content Placeholder 2">
            <a:extLst>
              <a:ext uri="{FF2B5EF4-FFF2-40B4-BE49-F238E27FC236}">
                <a16:creationId xmlns:a16="http://schemas.microsoft.com/office/drawing/2014/main" id="{5B24FB18-0AD6-A2A4-786D-3D37FE3214E4}"/>
              </a:ext>
            </a:extLst>
          </p:cNvPr>
          <p:cNvSpPr>
            <a:spLocks noGrp="1"/>
          </p:cNvSpPr>
          <p:nvPr>
            <p:ph idx="1"/>
          </p:nvPr>
        </p:nvSpPr>
        <p:spPr/>
        <p:txBody>
          <a:bodyPr/>
          <a:lstStyle/>
          <a:p>
            <a:r>
              <a:rPr lang="en-US" dirty="0"/>
              <a:t>Use print() , </a:t>
            </a:r>
            <a:r>
              <a:rPr lang="en-US" dirty="0" err="1"/>
              <a:t>len</a:t>
            </a:r>
            <a:r>
              <a:rPr lang="en-US" dirty="0"/>
              <a:t>(), lower(), upper(), capitalize(), title() functions:</a:t>
            </a:r>
          </a:p>
        </p:txBody>
      </p:sp>
      <p:pic>
        <p:nvPicPr>
          <p:cNvPr id="5" name="Picture 4">
            <a:extLst>
              <a:ext uri="{FF2B5EF4-FFF2-40B4-BE49-F238E27FC236}">
                <a16:creationId xmlns:a16="http://schemas.microsoft.com/office/drawing/2014/main" id="{3D2152A1-A41E-01A8-92BF-47CC97DDA7AE}"/>
              </a:ext>
            </a:extLst>
          </p:cNvPr>
          <p:cNvPicPr>
            <a:picLocks noChangeAspect="1"/>
          </p:cNvPicPr>
          <p:nvPr/>
        </p:nvPicPr>
        <p:blipFill>
          <a:blip r:embed="rId2"/>
          <a:stretch>
            <a:fillRect/>
          </a:stretch>
        </p:blipFill>
        <p:spPr>
          <a:xfrm>
            <a:off x="1620546" y="3392613"/>
            <a:ext cx="8599915" cy="2305250"/>
          </a:xfrm>
          <a:prstGeom prst="rect">
            <a:avLst/>
          </a:prstGeom>
        </p:spPr>
      </p:pic>
    </p:spTree>
    <p:extLst>
      <p:ext uri="{BB962C8B-B14F-4D97-AF65-F5344CB8AC3E}">
        <p14:creationId xmlns:p14="http://schemas.microsoft.com/office/powerpoint/2010/main" val="47474543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FDE373-967A-C12F-0B85-7B10B736BE24}"/>
              </a:ext>
            </a:extLst>
          </p:cNvPr>
          <p:cNvSpPr>
            <a:spLocks noGrp="1"/>
          </p:cNvSpPr>
          <p:nvPr>
            <p:ph type="title"/>
          </p:nvPr>
        </p:nvSpPr>
        <p:spPr/>
        <p:txBody>
          <a:bodyPr/>
          <a:lstStyle/>
          <a:p>
            <a:r>
              <a:rPr lang="en-US" dirty="0"/>
              <a:t>Manipulate Strings</a:t>
            </a:r>
          </a:p>
        </p:txBody>
      </p:sp>
      <p:sp>
        <p:nvSpPr>
          <p:cNvPr id="3" name="Content Placeholder 2">
            <a:extLst>
              <a:ext uri="{FF2B5EF4-FFF2-40B4-BE49-F238E27FC236}">
                <a16:creationId xmlns:a16="http://schemas.microsoft.com/office/drawing/2014/main" id="{B14C0432-2C10-BCF7-85B3-5E583A628BCC}"/>
              </a:ext>
            </a:extLst>
          </p:cNvPr>
          <p:cNvSpPr>
            <a:spLocks noGrp="1"/>
          </p:cNvSpPr>
          <p:nvPr>
            <p:ph idx="1"/>
          </p:nvPr>
        </p:nvSpPr>
        <p:spPr/>
        <p:txBody>
          <a:bodyPr/>
          <a:lstStyle/>
          <a:p>
            <a:r>
              <a:rPr lang="en-US" dirty="0"/>
              <a:t>Use + to concatenate strings:</a:t>
            </a:r>
          </a:p>
          <a:p>
            <a:pPr marL="0" indent="0">
              <a:buNone/>
            </a:pPr>
            <a:endParaRPr lang="en-US" dirty="0"/>
          </a:p>
          <a:p>
            <a:r>
              <a:rPr lang="en-US" dirty="0"/>
              <a:t>Use print() to concatenate:</a:t>
            </a:r>
          </a:p>
          <a:p>
            <a:pPr marL="0" indent="0">
              <a:buNone/>
            </a:pPr>
            <a:endParaRPr lang="en-US" dirty="0"/>
          </a:p>
          <a:p>
            <a:r>
              <a:rPr lang="en-US" dirty="0"/>
              <a:t>Use f-string to concatenate:</a:t>
            </a:r>
          </a:p>
        </p:txBody>
      </p:sp>
      <p:pic>
        <p:nvPicPr>
          <p:cNvPr id="5" name="Picture 4">
            <a:extLst>
              <a:ext uri="{FF2B5EF4-FFF2-40B4-BE49-F238E27FC236}">
                <a16:creationId xmlns:a16="http://schemas.microsoft.com/office/drawing/2014/main" id="{5280AC39-7A5C-43E9-B34A-9752859FEA69}"/>
              </a:ext>
            </a:extLst>
          </p:cNvPr>
          <p:cNvPicPr>
            <a:picLocks noChangeAspect="1"/>
          </p:cNvPicPr>
          <p:nvPr/>
        </p:nvPicPr>
        <p:blipFill>
          <a:blip r:embed="rId2"/>
          <a:stretch>
            <a:fillRect/>
          </a:stretch>
        </p:blipFill>
        <p:spPr>
          <a:xfrm>
            <a:off x="5364275" y="2619338"/>
            <a:ext cx="4724809" cy="857324"/>
          </a:xfrm>
          <a:prstGeom prst="rect">
            <a:avLst/>
          </a:prstGeom>
        </p:spPr>
      </p:pic>
      <p:pic>
        <p:nvPicPr>
          <p:cNvPr id="7" name="Picture 6">
            <a:extLst>
              <a:ext uri="{FF2B5EF4-FFF2-40B4-BE49-F238E27FC236}">
                <a16:creationId xmlns:a16="http://schemas.microsoft.com/office/drawing/2014/main" id="{3948889F-597D-DC45-0242-AFB5FB42D4EE}"/>
              </a:ext>
            </a:extLst>
          </p:cNvPr>
          <p:cNvPicPr>
            <a:picLocks noChangeAspect="1"/>
          </p:cNvPicPr>
          <p:nvPr/>
        </p:nvPicPr>
        <p:blipFill>
          <a:blip r:embed="rId3"/>
          <a:stretch>
            <a:fillRect/>
          </a:stretch>
        </p:blipFill>
        <p:spPr>
          <a:xfrm>
            <a:off x="5364275" y="3759160"/>
            <a:ext cx="4922947" cy="914479"/>
          </a:xfrm>
          <a:prstGeom prst="rect">
            <a:avLst/>
          </a:prstGeom>
        </p:spPr>
      </p:pic>
      <p:pic>
        <p:nvPicPr>
          <p:cNvPr id="9" name="Picture 8">
            <a:extLst>
              <a:ext uri="{FF2B5EF4-FFF2-40B4-BE49-F238E27FC236}">
                <a16:creationId xmlns:a16="http://schemas.microsoft.com/office/drawing/2014/main" id="{B43F2C4A-CE3F-6CBD-9E24-7895825361F7}"/>
              </a:ext>
            </a:extLst>
          </p:cNvPr>
          <p:cNvPicPr>
            <a:picLocks noChangeAspect="1"/>
          </p:cNvPicPr>
          <p:nvPr/>
        </p:nvPicPr>
        <p:blipFill>
          <a:blip r:embed="rId4"/>
          <a:stretch>
            <a:fillRect/>
          </a:stretch>
        </p:blipFill>
        <p:spPr>
          <a:xfrm>
            <a:off x="1853811" y="5148492"/>
            <a:ext cx="8961897" cy="1028789"/>
          </a:xfrm>
          <a:prstGeom prst="rect">
            <a:avLst/>
          </a:prstGeom>
        </p:spPr>
      </p:pic>
    </p:spTree>
    <p:extLst>
      <p:ext uri="{BB962C8B-B14F-4D97-AF65-F5344CB8AC3E}">
        <p14:creationId xmlns:p14="http://schemas.microsoft.com/office/powerpoint/2010/main" val="42467886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8B36ED-76A4-AD3A-6109-E0858B852189}"/>
              </a:ext>
            </a:extLst>
          </p:cNvPr>
          <p:cNvSpPr>
            <a:spLocks noGrp="1"/>
          </p:cNvSpPr>
          <p:nvPr>
            <p:ph type="title"/>
          </p:nvPr>
        </p:nvSpPr>
        <p:spPr/>
        <p:txBody>
          <a:bodyPr/>
          <a:lstStyle/>
          <a:p>
            <a:r>
              <a:rPr lang="en-US" dirty="0"/>
              <a:t>Installing Python</a:t>
            </a:r>
          </a:p>
        </p:txBody>
      </p:sp>
      <p:sp>
        <p:nvSpPr>
          <p:cNvPr id="3" name="Content Placeholder 2">
            <a:extLst>
              <a:ext uri="{FF2B5EF4-FFF2-40B4-BE49-F238E27FC236}">
                <a16:creationId xmlns:a16="http://schemas.microsoft.com/office/drawing/2014/main" id="{59365048-06A4-A06F-1F18-4A3C321A1C2E}"/>
              </a:ext>
            </a:extLst>
          </p:cNvPr>
          <p:cNvSpPr>
            <a:spLocks noGrp="1"/>
          </p:cNvSpPr>
          <p:nvPr>
            <p:ph idx="1"/>
          </p:nvPr>
        </p:nvSpPr>
        <p:spPr/>
        <p:txBody>
          <a:bodyPr>
            <a:normAutofit/>
          </a:bodyPr>
          <a:lstStyle/>
          <a:p>
            <a:r>
              <a:rPr lang="en-US" sz="1600" b="0" i="0" dirty="0">
                <a:solidFill>
                  <a:srgbClr val="000000"/>
                </a:solidFill>
                <a:effectLst/>
                <a:latin typeface="Times New Roman" panose="02020603050405020304" pitchFamily="18" charset="0"/>
                <a:cs typeface="Times New Roman" panose="02020603050405020304" pitchFamily="18" charset="0"/>
              </a:rPr>
              <a:t>Go to </a:t>
            </a:r>
            <a:r>
              <a:rPr lang="en-US" sz="1600" b="0" i="0" u="none" strike="noStrike" dirty="0">
                <a:solidFill>
                  <a:srgbClr val="0028DE"/>
                </a:solidFill>
                <a:effectLst/>
                <a:latin typeface="Times New Roman" panose="02020603050405020304" pitchFamily="18" charset="0"/>
                <a:cs typeface="Times New Roman" panose="02020603050405020304" pitchFamily="18" charset="0"/>
                <a:hlinkClick r:id="rId2"/>
              </a:rPr>
              <a:t>https://www.python.org/downloads/</a:t>
            </a:r>
            <a:r>
              <a:rPr lang="en-US" sz="1600" b="0" i="0" dirty="0">
                <a:solidFill>
                  <a:srgbClr val="000000"/>
                </a:solidFill>
                <a:effectLst/>
                <a:latin typeface="Times New Roman" panose="02020603050405020304" pitchFamily="18" charset="0"/>
                <a:cs typeface="Times New Roman" panose="02020603050405020304" pitchFamily="18" charset="0"/>
              </a:rPr>
              <a:t> and download the current version of Python </a:t>
            </a:r>
          </a:p>
          <a:p>
            <a:r>
              <a:rPr lang="en-US" sz="1600" b="0" i="0" dirty="0">
                <a:solidFill>
                  <a:srgbClr val="000000"/>
                </a:solidFill>
                <a:effectLst/>
                <a:latin typeface="Times New Roman" panose="02020603050405020304" pitchFamily="18" charset="0"/>
                <a:cs typeface="Times New Roman" panose="02020603050405020304" pitchFamily="18" charset="0"/>
              </a:rPr>
              <a:t>Double click to install Python (choose Install Now for your own use or choose Customize Installation if for all users. Check Add python.exe to PATH box</a:t>
            </a:r>
          </a:p>
        </p:txBody>
      </p:sp>
      <p:pic>
        <p:nvPicPr>
          <p:cNvPr id="1028" name="Picture 4">
            <a:extLst>
              <a:ext uri="{FF2B5EF4-FFF2-40B4-BE49-F238E27FC236}">
                <a16:creationId xmlns:a16="http://schemas.microsoft.com/office/drawing/2014/main" id="{01A96424-D7CF-C85F-ABFF-FD86E190AAF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9745" y="3429000"/>
            <a:ext cx="4107815" cy="25435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04837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A710E5-5554-BCE3-250A-CB1735590426}"/>
              </a:ext>
            </a:extLst>
          </p:cNvPr>
          <p:cNvSpPr>
            <a:spLocks noGrp="1"/>
          </p:cNvSpPr>
          <p:nvPr>
            <p:ph type="title"/>
          </p:nvPr>
        </p:nvSpPr>
        <p:spPr/>
        <p:txBody>
          <a:bodyPr/>
          <a:lstStyle/>
          <a:p>
            <a:r>
              <a:rPr lang="en-US" dirty="0"/>
              <a:t>Manipulate Strings</a:t>
            </a:r>
          </a:p>
        </p:txBody>
      </p:sp>
      <p:sp>
        <p:nvSpPr>
          <p:cNvPr id="3" name="Content Placeholder 2">
            <a:extLst>
              <a:ext uri="{FF2B5EF4-FFF2-40B4-BE49-F238E27FC236}">
                <a16:creationId xmlns:a16="http://schemas.microsoft.com/office/drawing/2014/main" id="{0F16F3DE-7768-B647-235A-37FC89BF9DA1}"/>
              </a:ext>
            </a:extLst>
          </p:cNvPr>
          <p:cNvSpPr>
            <a:spLocks noGrp="1"/>
          </p:cNvSpPr>
          <p:nvPr>
            <p:ph idx="1"/>
          </p:nvPr>
        </p:nvSpPr>
        <p:spPr/>
        <p:txBody>
          <a:bodyPr/>
          <a:lstStyle/>
          <a:p>
            <a:r>
              <a:rPr lang="en-US" dirty="0"/>
              <a:t>Count # of letters in a string:</a:t>
            </a:r>
          </a:p>
          <a:p>
            <a:endParaRPr lang="en-US" dirty="0"/>
          </a:p>
          <a:p>
            <a:r>
              <a:rPr lang="en-US" dirty="0"/>
              <a:t>Find letters in certain positions:</a:t>
            </a:r>
          </a:p>
          <a:p>
            <a:endParaRPr lang="en-US" dirty="0"/>
          </a:p>
          <a:p>
            <a:endParaRPr lang="en-US" dirty="0"/>
          </a:p>
          <a:p>
            <a:pPr lvl="1"/>
            <a:r>
              <a:rPr lang="en-US" dirty="0"/>
              <a:t>Get first 4 letters: s[:4] and last 5 letters s[-5:]</a:t>
            </a:r>
          </a:p>
        </p:txBody>
      </p:sp>
      <p:pic>
        <p:nvPicPr>
          <p:cNvPr id="5" name="Picture 4">
            <a:extLst>
              <a:ext uri="{FF2B5EF4-FFF2-40B4-BE49-F238E27FC236}">
                <a16:creationId xmlns:a16="http://schemas.microsoft.com/office/drawing/2014/main" id="{A7699E94-B053-C3C3-6876-5667A4B2992D}"/>
              </a:ext>
            </a:extLst>
          </p:cNvPr>
          <p:cNvPicPr>
            <a:picLocks noChangeAspect="1"/>
          </p:cNvPicPr>
          <p:nvPr/>
        </p:nvPicPr>
        <p:blipFill>
          <a:blip r:embed="rId2"/>
          <a:stretch>
            <a:fillRect/>
          </a:stretch>
        </p:blipFill>
        <p:spPr>
          <a:xfrm>
            <a:off x="5664089" y="2654904"/>
            <a:ext cx="2560542" cy="704911"/>
          </a:xfrm>
          <a:prstGeom prst="rect">
            <a:avLst/>
          </a:prstGeom>
        </p:spPr>
      </p:pic>
      <p:pic>
        <p:nvPicPr>
          <p:cNvPr id="7" name="Picture 6">
            <a:extLst>
              <a:ext uri="{FF2B5EF4-FFF2-40B4-BE49-F238E27FC236}">
                <a16:creationId xmlns:a16="http://schemas.microsoft.com/office/drawing/2014/main" id="{1C28AD28-97FD-2C1F-1932-4BD1C5CC4BAA}"/>
              </a:ext>
            </a:extLst>
          </p:cNvPr>
          <p:cNvPicPr>
            <a:picLocks noChangeAspect="1"/>
          </p:cNvPicPr>
          <p:nvPr/>
        </p:nvPicPr>
        <p:blipFill>
          <a:blip r:embed="rId3"/>
          <a:stretch>
            <a:fillRect/>
          </a:stretch>
        </p:blipFill>
        <p:spPr>
          <a:xfrm>
            <a:off x="5645037" y="3572442"/>
            <a:ext cx="2579594" cy="1562235"/>
          </a:xfrm>
          <a:prstGeom prst="rect">
            <a:avLst/>
          </a:prstGeom>
        </p:spPr>
      </p:pic>
    </p:spTree>
    <p:extLst>
      <p:ext uri="{BB962C8B-B14F-4D97-AF65-F5344CB8AC3E}">
        <p14:creationId xmlns:p14="http://schemas.microsoft.com/office/powerpoint/2010/main" val="168402959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98C066-2C4B-3A8B-0E1C-8E9A63450E34}"/>
              </a:ext>
            </a:extLst>
          </p:cNvPr>
          <p:cNvSpPr>
            <a:spLocks noGrp="1"/>
          </p:cNvSpPr>
          <p:nvPr>
            <p:ph type="title"/>
          </p:nvPr>
        </p:nvSpPr>
        <p:spPr/>
        <p:txBody>
          <a:bodyPr/>
          <a:lstStyle/>
          <a:p>
            <a:r>
              <a:rPr lang="en-US" dirty="0"/>
              <a:t>Capture Run-time Errors</a:t>
            </a:r>
          </a:p>
        </p:txBody>
      </p:sp>
      <p:sp>
        <p:nvSpPr>
          <p:cNvPr id="3" name="Content Placeholder 2">
            <a:extLst>
              <a:ext uri="{FF2B5EF4-FFF2-40B4-BE49-F238E27FC236}">
                <a16:creationId xmlns:a16="http://schemas.microsoft.com/office/drawing/2014/main" id="{9D4B551D-9768-ACBA-6445-5EE033B674D1}"/>
              </a:ext>
            </a:extLst>
          </p:cNvPr>
          <p:cNvSpPr>
            <a:spLocks noGrp="1"/>
          </p:cNvSpPr>
          <p:nvPr>
            <p:ph idx="1"/>
          </p:nvPr>
        </p:nvSpPr>
        <p:spPr/>
        <p:txBody>
          <a:bodyPr/>
          <a:lstStyle/>
          <a:p>
            <a:r>
              <a:rPr lang="en-US" dirty="0"/>
              <a:t>Run-time errors: There are two types of errors in programming: </a:t>
            </a:r>
          </a:p>
          <a:p>
            <a:pPr lvl="1"/>
            <a:r>
              <a:rPr lang="en-US" dirty="0"/>
              <a:t>Syntax Errors: Like grammatical or spelling errors in English, a syntax error occurs when there is a violation of syntax rules</a:t>
            </a:r>
          </a:p>
          <a:p>
            <a:pPr lvl="1"/>
            <a:r>
              <a:rPr lang="en-US" dirty="0"/>
              <a:t>Run-time Errors: occurs when there is an un-anticipated situation that your code does not handle. For example, in the above example, the code handles 2-digit year but is given a 4-digit year number:</a:t>
            </a:r>
          </a:p>
        </p:txBody>
      </p:sp>
    </p:spTree>
    <p:extLst>
      <p:ext uri="{BB962C8B-B14F-4D97-AF65-F5344CB8AC3E}">
        <p14:creationId xmlns:p14="http://schemas.microsoft.com/office/powerpoint/2010/main" val="124952048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CA2174-D150-3BF8-94FE-DC50F4A576FD}"/>
              </a:ext>
            </a:extLst>
          </p:cNvPr>
          <p:cNvSpPr>
            <a:spLocks noGrp="1"/>
          </p:cNvSpPr>
          <p:nvPr>
            <p:ph type="title"/>
          </p:nvPr>
        </p:nvSpPr>
        <p:spPr/>
        <p:txBody>
          <a:bodyPr/>
          <a:lstStyle/>
          <a:p>
            <a:r>
              <a:rPr lang="en-US" dirty="0"/>
              <a:t>Capture Run-time Errors</a:t>
            </a:r>
          </a:p>
        </p:txBody>
      </p:sp>
      <p:sp>
        <p:nvSpPr>
          <p:cNvPr id="3" name="Content Placeholder 2">
            <a:extLst>
              <a:ext uri="{FF2B5EF4-FFF2-40B4-BE49-F238E27FC236}">
                <a16:creationId xmlns:a16="http://schemas.microsoft.com/office/drawing/2014/main" id="{B2708D58-4151-AECA-A054-97FBAD4642C6}"/>
              </a:ext>
            </a:extLst>
          </p:cNvPr>
          <p:cNvSpPr>
            <a:spLocks noGrp="1"/>
          </p:cNvSpPr>
          <p:nvPr>
            <p:ph idx="1"/>
          </p:nvPr>
        </p:nvSpPr>
        <p:spPr/>
        <p:txBody>
          <a:bodyPr/>
          <a:lstStyle/>
          <a:p>
            <a:r>
              <a:rPr lang="en-US" dirty="0"/>
              <a:t>In Python, we use try and exception constructs to respectively detect and respond to run-time errors such as </a:t>
            </a:r>
            <a:r>
              <a:rPr lang="en-US" b="0" i="0" dirty="0" err="1">
                <a:solidFill>
                  <a:srgbClr val="3569F3"/>
                </a:solidFill>
                <a:effectLst/>
                <a:latin typeface="input-mono"/>
              </a:rPr>
              <a:t>ZeroDivisionError</a:t>
            </a:r>
            <a:r>
              <a:rPr lang="en-US" b="0" i="0" dirty="0">
                <a:solidFill>
                  <a:srgbClr val="3569F3"/>
                </a:solidFill>
                <a:effectLst/>
                <a:latin typeface="input-mono"/>
              </a:rPr>
              <a:t>, </a:t>
            </a:r>
            <a:r>
              <a:rPr lang="en-US" b="0" i="0" dirty="0" err="1">
                <a:solidFill>
                  <a:srgbClr val="3569F3"/>
                </a:solidFill>
                <a:effectLst/>
                <a:latin typeface="input-mono"/>
              </a:rPr>
              <a:t>NameError</a:t>
            </a:r>
            <a:r>
              <a:rPr lang="en-US" b="0" i="0" dirty="0">
                <a:solidFill>
                  <a:srgbClr val="3569F3"/>
                </a:solidFill>
                <a:effectLst/>
                <a:latin typeface="input-mono"/>
              </a:rPr>
              <a:t>, </a:t>
            </a:r>
            <a:r>
              <a:rPr lang="en-US" b="0" i="0" dirty="0" err="1">
                <a:solidFill>
                  <a:srgbClr val="3569F3"/>
                </a:solidFill>
                <a:effectLst/>
                <a:latin typeface="input-mono"/>
              </a:rPr>
              <a:t>TypeError</a:t>
            </a:r>
            <a:r>
              <a:rPr lang="en-US" b="0" i="0" dirty="0">
                <a:solidFill>
                  <a:srgbClr val="3569F3"/>
                </a:solidFill>
                <a:effectLst/>
                <a:latin typeface="input-mono"/>
              </a:rPr>
              <a:t>, </a:t>
            </a:r>
            <a:r>
              <a:rPr lang="en-US" b="0" i="0" dirty="0" err="1">
                <a:solidFill>
                  <a:srgbClr val="3569F3"/>
                </a:solidFill>
                <a:effectLst/>
                <a:latin typeface="input-mono"/>
              </a:rPr>
              <a:t>ValueError</a:t>
            </a:r>
            <a:r>
              <a:rPr lang="en-US" b="0" i="0" dirty="0">
                <a:solidFill>
                  <a:srgbClr val="3569F3"/>
                </a:solidFill>
                <a:effectLst/>
                <a:latin typeface="input-mono"/>
              </a:rPr>
              <a:t>, </a:t>
            </a:r>
            <a:r>
              <a:rPr lang="en-US" b="0" i="0" dirty="0" err="1">
                <a:solidFill>
                  <a:srgbClr val="3569F3"/>
                </a:solidFill>
                <a:effectLst/>
                <a:latin typeface="input-mono"/>
              </a:rPr>
              <a:t>IndexError</a:t>
            </a:r>
            <a:r>
              <a:rPr lang="en-US" b="0" i="0" dirty="0">
                <a:solidFill>
                  <a:srgbClr val="3569F3"/>
                </a:solidFill>
                <a:effectLst/>
                <a:latin typeface="input-mono"/>
              </a:rPr>
              <a:t>, </a:t>
            </a:r>
            <a:r>
              <a:rPr lang="en-US" b="0" i="0" dirty="0" err="1">
                <a:solidFill>
                  <a:srgbClr val="3569F3"/>
                </a:solidFill>
                <a:effectLst/>
                <a:latin typeface="input-mono"/>
              </a:rPr>
              <a:t>FileNotFoundError</a:t>
            </a:r>
            <a:r>
              <a:rPr lang="en-US" dirty="0"/>
              <a:t>. It raises the errors instead of crashing the system.</a:t>
            </a:r>
          </a:p>
        </p:txBody>
      </p:sp>
      <p:pic>
        <p:nvPicPr>
          <p:cNvPr id="4" name="Picture 3">
            <a:extLst>
              <a:ext uri="{FF2B5EF4-FFF2-40B4-BE49-F238E27FC236}">
                <a16:creationId xmlns:a16="http://schemas.microsoft.com/office/drawing/2014/main" id="{B4B13FE6-5B87-A525-0A9F-16722C96AC54}"/>
              </a:ext>
            </a:extLst>
          </p:cNvPr>
          <p:cNvPicPr>
            <a:picLocks noChangeAspect="1"/>
          </p:cNvPicPr>
          <p:nvPr/>
        </p:nvPicPr>
        <p:blipFill>
          <a:blip r:embed="rId2"/>
          <a:stretch>
            <a:fillRect/>
          </a:stretch>
        </p:blipFill>
        <p:spPr>
          <a:xfrm>
            <a:off x="2683770" y="4352339"/>
            <a:ext cx="5791702" cy="1047841"/>
          </a:xfrm>
          <a:prstGeom prst="rect">
            <a:avLst/>
          </a:prstGeom>
        </p:spPr>
      </p:pic>
    </p:spTree>
    <p:extLst>
      <p:ext uri="{BB962C8B-B14F-4D97-AF65-F5344CB8AC3E}">
        <p14:creationId xmlns:p14="http://schemas.microsoft.com/office/powerpoint/2010/main" val="159181159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EABE81-01AD-84D8-884B-2EE3BDFDF3B2}"/>
              </a:ext>
            </a:extLst>
          </p:cNvPr>
          <p:cNvSpPr>
            <a:spLocks noGrp="1"/>
          </p:cNvSpPr>
          <p:nvPr>
            <p:ph type="title"/>
          </p:nvPr>
        </p:nvSpPr>
        <p:spPr/>
        <p:txBody>
          <a:bodyPr/>
          <a:lstStyle/>
          <a:p>
            <a:r>
              <a:rPr lang="en-US" dirty="0"/>
              <a:t>Decision Controls</a:t>
            </a:r>
          </a:p>
        </p:txBody>
      </p:sp>
      <p:sp>
        <p:nvSpPr>
          <p:cNvPr id="3" name="Content Placeholder 2">
            <a:extLst>
              <a:ext uri="{FF2B5EF4-FFF2-40B4-BE49-F238E27FC236}">
                <a16:creationId xmlns:a16="http://schemas.microsoft.com/office/drawing/2014/main" id="{DBF847C6-8D03-1557-7ECE-610687C5C80C}"/>
              </a:ext>
            </a:extLst>
          </p:cNvPr>
          <p:cNvSpPr>
            <a:spLocks noGrp="1"/>
          </p:cNvSpPr>
          <p:nvPr>
            <p:ph idx="1"/>
          </p:nvPr>
        </p:nvSpPr>
        <p:spPr/>
        <p:txBody>
          <a:bodyPr/>
          <a:lstStyle/>
          <a:p>
            <a:r>
              <a:rPr lang="en-US" dirty="0"/>
              <a:t>Decision controls optionally run different code under different scenarios. For example, if we want to write code to say “good morning” or “good afternoon” depending the current time, we will first determine whether the current time is morning or afternoon. </a:t>
            </a:r>
          </a:p>
        </p:txBody>
      </p:sp>
      <p:pic>
        <p:nvPicPr>
          <p:cNvPr id="5" name="Picture 4">
            <a:extLst>
              <a:ext uri="{FF2B5EF4-FFF2-40B4-BE49-F238E27FC236}">
                <a16:creationId xmlns:a16="http://schemas.microsoft.com/office/drawing/2014/main" id="{D76782E4-427D-6DD0-2992-4EE867FA6EB8}"/>
              </a:ext>
            </a:extLst>
          </p:cNvPr>
          <p:cNvPicPr>
            <a:picLocks noChangeAspect="1"/>
          </p:cNvPicPr>
          <p:nvPr/>
        </p:nvPicPr>
        <p:blipFill>
          <a:blip r:embed="rId2"/>
          <a:stretch>
            <a:fillRect/>
          </a:stretch>
        </p:blipFill>
        <p:spPr>
          <a:xfrm>
            <a:off x="2301717" y="4255692"/>
            <a:ext cx="3646486" cy="1790855"/>
          </a:xfrm>
          <a:prstGeom prst="rect">
            <a:avLst/>
          </a:prstGeom>
        </p:spPr>
      </p:pic>
    </p:spTree>
    <p:extLst>
      <p:ext uri="{BB962C8B-B14F-4D97-AF65-F5344CB8AC3E}">
        <p14:creationId xmlns:p14="http://schemas.microsoft.com/office/powerpoint/2010/main" val="27542087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2E3565-D224-5568-7151-941DCE0488D1}"/>
              </a:ext>
            </a:extLst>
          </p:cNvPr>
          <p:cNvSpPr>
            <a:spLocks noGrp="1"/>
          </p:cNvSpPr>
          <p:nvPr>
            <p:ph type="title"/>
          </p:nvPr>
        </p:nvSpPr>
        <p:spPr/>
        <p:txBody>
          <a:bodyPr/>
          <a:lstStyle/>
          <a:p>
            <a:r>
              <a:rPr lang="en-US" dirty="0"/>
              <a:t>Decision Controls</a:t>
            </a:r>
          </a:p>
        </p:txBody>
      </p:sp>
      <p:sp>
        <p:nvSpPr>
          <p:cNvPr id="3" name="Content Placeholder 2">
            <a:extLst>
              <a:ext uri="{FF2B5EF4-FFF2-40B4-BE49-F238E27FC236}">
                <a16:creationId xmlns:a16="http://schemas.microsoft.com/office/drawing/2014/main" id="{8C8D6BDC-9705-28EC-BA29-9509A3DC7F20}"/>
              </a:ext>
            </a:extLst>
          </p:cNvPr>
          <p:cNvSpPr>
            <a:spLocks noGrp="1"/>
          </p:cNvSpPr>
          <p:nvPr>
            <p:ph idx="1"/>
          </p:nvPr>
        </p:nvSpPr>
        <p:spPr/>
        <p:txBody>
          <a:bodyPr/>
          <a:lstStyle/>
          <a:p>
            <a:r>
              <a:rPr lang="en-US" dirty="0"/>
              <a:t>Example: use input() to get age from the user and then print a message:</a:t>
            </a:r>
          </a:p>
        </p:txBody>
      </p:sp>
      <p:pic>
        <p:nvPicPr>
          <p:cNvPr id="5" name="Picture 4">
            <a:extLst>
              <a:ext uri="{FF2B5EF4-FFF2-40B4-BE49-F238E27FC236}">
                <a16:creationId xmlns:a16="http://schemas.microsoft.com/office/drawing/2014/main" id="{14F5F849-4B9D-9EA5-A948-4C52230651B3}"/>
              </a:ext>
            </a:extLst>
          </p:cNvPr>
          <p:cNvPicPr>
            <a:picLocks noChangeAspect="1"/>
          </p:cNvPicPr>
          <p:nvPr/>
        </p:nvPicPr>
        <p:blipFill>
          <a:blip r:embed="rId2"/>
          <a:stretch>
            <a:fillRect/>
          </a:stretch>
        </p:blipFill>
        <p:spPr>
          <a:xfrm>
            <a:off x="2963325" y="3048603"/>
            <a:ext cx="5056308" cy="2827265"/>
          </a:xfrm>
          <a:prstGeom prst="rect">
            <a:avLst/>
          </a:prstGeom>
        </p:spPr>
      </p:pic>
    </p:spTree>
    <p:extLst>
      <p:ext uri="{BB962C8B-B14F-4D97-AF65-F5344CB8AC3E}">
        <p14:creationId xmlns:p14="http://schemas.microsoft.com/office/powerpoint/2010/main" val="190715260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16A1BE-EAEF-13E9-1A89-4DB2140CCAD7}"/>
              </a:ext>
            </a:extLst>
          </p:cNvPr>
          <p:cNvSpPr>
            <a:spLocks noGrp="1"/>
          </p:cNvSpPr>
          <p:nvPr>
            <p:ph type="title"/>
          </p:nvPr>
        </p:nvSpPr>
        <p:spPr/>
        <p:txBody>
          <a:bodyPr/>
          <a:lstStyle/>
          <a:p>
            <a:r>
              <a:rPr lang="en-US" dirty="0"/>
              <a:t>Loop Controls</a:t>
            </a:r>
          </a:p>
        </p:txBody>
      </p:sp>
      <p:sp>
        <p:nvSpPr>
          <p:cNvPr id="3" name="Content Placeholder 2">
            <a:extLst>
              <a:ext uri="{FF2B5EF4-FFF2-40B4-BE49-F238E27FC236}">
                <a16:creationId xmlns:a16="http://schemas.microsoft.com/office/drawing/2014/main" id="{349BD47E-5959-BE65-D26F-873506F3346C}"/>
              </a:ext>
            </a:extLst>
          </p:cNvPr>
          <p:cNvSpPr>
            <a:spLocks noGrp="1"/>
          </p:cNvSpPr>
          <p:nvPr>
            <p:ph idx="1"/>
          </p:nvPr>
        </p:nvSpPr>
        <p:spPr/>
        <p:txBody>
          <a:bodyPr/>
          <a:lstStyle/>
          <a:p>
            <a:r>
              <a:rPr lang="en-US" dirty="0"/>
              <a:t>Loop controls run a certain code repeatedly for a number of times or while the condition to run the code is still valid.</a:t>
            </a:r>
          </a:p>
          <a:p>
            <a:pPr lvl="1"/>
            <a:r>
              <a:rPr lang="en-US" dirty="0"/>
              <a:t>For-loop: run a block of code repeatedly once for item in a list such as each number is a range, each element in a set, etc. </a:t>
            </a:r>
          </a:p>
          <a:p>
            <a:pPr lvl="1"/>
            <a:r>
              <a:rPr lang="en-US" dirty="0"/>
              <a:t>while-loop: run a block of code repeatedly while a certain condition is met. After the code is run, it goes back to the beginning of the block to check if the condition is still valid. Run it again if it is not, exist the block if not.</a:t>
            </a:r>
          </a:p>
        </p:txBody>
      </p:sp>
    </p:spTree>
    <p:extLst>
      <p:ext uri="{BB962C8B-B14F-4D97-AF65-F5344CB8AC3E}">
        <p14:creationId xmlns:p14="http://schemas.microsoft.com/office/powerpoint/2010/main" val="248595103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4CDBBD-50DE-43BB-8086-FCC1C3F0DF46}"/>
              </a:ext>
            </a:extLst>
          </p:cNvPr>
          <p:cNvSpPr>
            <a:spLocks noGrp="1"/>
          </p:cNvSpPr>
          <p:nvPr>
            <p:ph type="title"/>
          </p:nvPr>
        </p:nvSpPr>
        <p:spPr/>
        <p:txBody>
          <a:bodyPr/>
          <a:lstStyle/>
          <a:p>
            <a:r>
              <a:rPr lang="en-US" dirty="0"/>
              <a:t>Loop Controls</a:t>
            </a:r>
          </a:p>
        </p:txBody>
      </p:sp>
      <p:sp>
        <p:nvSpPr>
          <p:cNvPr id="3" name="Content Placeholder 2">
            <a:extLst>
              <a:ext uri="{FF2B5EF4-FFF2-40B4-BE49-F238E27FC236}">
                <a16:creationId xmlns:a16="http://schemas.microsoft.com/office/drawing/2014/main" id="{5213B6D1-B351-3834-0C15-882812DF05C1}"/>
              </a:ext>
            </a:extLst>
          </p:cNvPr>
          <p:cNvSpPr>
            <a:spLocks noGrp="1"/>
          </p:cNvSpPr>
          <p:nvPr>
            <p:ph idx="1"/>
          </p:nvPr>
        </p:nvSpPr>
        <p:spPr/>
        <p:txBody>
          <a:bodyPr/>
          <a:lstStyle/>
          <a:p>
            <a:r>
              <a:rPr lang="en-US" dirty="0"/>
              <a:t>Example 1: print all the year numbers from 1990 until 2000:</a:t>
            </a:r>
          </a:p>
        </p:txBody>
      </p:sp>
      <p:pic>
        <p:nvPicPr>
          <p:cNvPr id="5" name="Picture 4">
            <a:extLst>
              <a:ext uri="{FF2B5EF4-FFF2-40B4-BE49-F238E27FC236}">
                <a16:creationId xmlns:a16="http://schemas.microsoft.com/office/drawing/2014/main" id="{FF3FF2DA-FC61-59A3-C6C6-0765BE8391D8}"/>
              </a:ext>
            </a:extLst>
          </p:cNvPr>
          <p:cNvPicPr>
            <a:picLocks noChangeAspect="1"/>
          </p:cNvPicPr>
          <p:nvPr/>
        </p:nvPicPr>
        <p:blipFill>
          <a:blip r:embed="rId2"/>
          <a:stretch>
            <a:fillRect/>
          </a:stretch>
        </p:blipFill>
        <p:spPr>
          <a:xfrm>
            <a:off x="3305647" y="3102185"/>
            <a:ext cx="2313888" cy="2937937"/>
          </a:xfrm>
          <a:prstGeom prst="rect">
            <a:avLst/>
          </a:prstGeom>
        </p:spPr>
      </p:pic>
    </p:spTree>
    <p:extLst>
      <p:ext uri="{BB962C8B-B14F-4D97-AF65-F5344CB8AC3E}">
        <p14:creationId xmlns:p14="http://schemas.microsoft.com/office/powerpoint/2010/main" val="109931657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619F6D-E0F3-808D-4071-5FCA7CC79D7D}"/>
              </a:ext>
            </a:extLst>
          </p:cNvPr>
          <p:cNvSpPr>
            <a:spLocks noGrp="1"/>
          </p:cNvSpPr>
          <p:nvPr>
            <p:ph type="title"/>
          </p:nvPr>
        </p:nvSpPr>
        <p:spPr/>
        <p:txBody>
          <a:bodyPr/>
          <a:lstStyle/>
          <a:p>
            <a:r>
              <a:rPr lang="en-US" dirty="0"/>
              <a:t>Loop Controls</a:t>
            </a:r>
          </a:p>
        </p:txBody>
      </p:sp>
      <p:sp>
        <p:nvSpPr>
          <p:cNvPr id="3" name="Content Placeholder 2">
            <a:extLst>
              <a:ext uri="{FF2B5EF4-FFF2-40B4-BE49-F238E27FC236}">
                <a16:creationId xmlns:a16="http://schemas.microsoft.com/office/drawing/2014/main" id="{8568CCEB-053B-C45A-EA59-AFAE86F2AF09}"/>
              </a:ext>
            </a:extLst>
          </p:cNvPr>
          <p:cNvSpPr>
            <a:spLocks noGrp="1"/>
          </p:cNvSpPr>
          <p:nvPr>
            <p:ph idx="1"/>
          </p:nvPr>
        </p:nvSpPr>
        <p:spPr/>
        <p:txBody>
          <a:bodyPr/>
          <a:lstStyle/>
          <a:p>
            <a:r>
              <a:rPr lang="en-US" dirty="0"/>
              <a:t>Example 2: Find the first year after 1990that can be wholly divided by 4</a:t>
            </a:r>
          </a:p>
        </p:txBody>
      </p:sp>
      <p:pic>
        <p:nvPicPr>
          <p:cNvPr id="5" name="Picture 4">
            <a:extLst>
              <a:ext uri="{FF2B5EF4-FFF2-40B4-BE49-F238E27FC236}">
                <a16:creationId xmlns:a16="http://schemas.microsoft.com/office/drawing/2014/main" id="{03E5D5C8-A4D0-6C78-38B7-FC92A454209E}"/>
              </a:ext>
            </a:extLst>
          </p:cNvPr>
          <p:cNvPicPr>
            <a:picLocks noChangeAspect="1"/>
          </p:cNvPicPr>
          <p:nvPr/>
        </p:nvPicPr>
        <p:blipFill>
          <a:blip r:embed="rId2"/>
          <a:stretch>
            <a:fillRect/>
          </a:stretch>
        </p:blipFill>
        <p:spPr>
          <a:xfrm>
            <a:off x="2813495" y="3440998"/>
            <a:ext cx="5589754" cy="1550804"/>
          </a:xfrm>
          <a:prstGeom prst="rect">
            <a:avLst/>
          </a:prstGeom>
        </p:spPr>
      </p:pic>
    </p:spTree>
    <p:extLst>
      <p:ext uri="{BB962C8B-B14F-4D97-AF65-F5344CB8AC3E}">
        <p14:creationId xmlns:p14="http://schemas.microsoft.com/office/powerpoint/2010/main" val="150077722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14525C-D0F8-C9BB-6A81-484863D0D629}"/>
              </a:ext>
            </a:extLst>
          </p:cNvPr>
          <p:cNvSpPr>
            <a:spLocks noGrp="1"/>
          </p:cNvSpPr>
          <p:nvPr>
            <p:ph type="title"/>
          </p:nvPr>
        </p:nvSpPr>
        <p:spPr/>
        <p:txBody>
          <a:bodyPr/>
          <a:lstStyle/>
          <a:p>
            <a:r>
              <a:rPr lang="en-US" dirty="0"/>
              <a:t>Loop Controls</a:t>
            </a:r>
          </a:p>
        </p:txBody>
      </p:sp>
      <p:sp>
        <p:nvSpPr>
          <p:cNvPr id="3" name="Content Placeholder 2">
            <a:extLst>
              <a:ext uri="{FF2B5EF4-FFF2-40B4-BE49-F238E27FC236}">
                <a16:creationId xmlns:a16="http://schemas.microsoft.com/office/drawing/2014/main" id="{F4BABE3F-0BF0-FE2D-2C74-9BDA554A6AE8}"/>
              </a:ext>
            </a:extLst>
          </p:cNvPr>
          <p:cNvSpPr>
            <a:spLocks noGrp="1"/>
          </p:cNvSpPr>
          <p:nvPr>
            <p:ph idx="1"/>
          </p:nvPr>
        </p:nvSpPr>
        <p:spPr/>
        <p:txBody>
          <a:bodyPr/>
          <a:lstStyle/>
          <a:p>
            <a:r>
              <a:rPr lang="en-US" dirty="0"/>
              <a:t>Example 3: Print every letter in a string</a:t>
            </a:r>
          </a:p>
          <a:p>
            <a:endParaRPr lang="en-US" dirty="0"/>
          </a:p>
          <a:p>
            <a:endParaRPr lang="en-US" dirty="0"/>
          </a:p>
          <a:p>
            <a:r>
              <a:rPr lang="en-US" dirty="0"/>
              <a:t>Example 4: Print every number in a range:</a:t>
            </a:r>
          </a:p>
        </p:txBody>
      </p:sp>
      <p:pic>
        <p:nvPicPr>
          <p:cNvPr id="5" name="Picture 4">
            <a:extLst>
              <a:ext uri="{FF2B5EF4-FFF2-40B4-BE49-F238E27FC236}">
                <a16:creationId xmlns:a16="http://schemas.microsoft.com/office/drawing/2014/main" id="{0C48C58B-0F7A-6D7B-5550-F7906EBE1F75}"/>
              </a:ext>
            </a:extLst>
          </p:cNvPr>
          <p:cNvPicPr>
            <a:picLocks noChangeAspect="1"/>
          </p:cNvPicPr>
          <p:nvPr/>
        </p:nvPicPr>
        <p:blipFill>
          <a:blip r:embed="rId2"/>
          <a:stretch>
            <a:fillRect/>
          </a:stretch>
        </p:blipFill>
        <p:spPr>
          <a:xfrm>
            <a:off x="6992627" y="2607732"/>
            <a:ext cx="2552921" cy="1295512"/>
          </a:xfrm>
          <a:prstGeom prst="rect">
            <a:avLst/>
          </a:prstGeom>
        </p:spPr>
      </p:pic>
      <p:pic>
        <p:nvPicPr>
          <p:cNvPr id="7" name="Picture 6">
            <a:extLst>
              <a:ext uri="{FF2B5EF4-FFF2-40B4-BE49-F238E27FC236}">
                <a16:creationId xmlns:a16="http://schemas.microsoft.com/office/drawing/2014/main" id="{304ABF8C-DCD2-5D84-E9B6-D2916B682975}"/>
              </a:ext>
            </a:extLst>
          </p:cNvPr>
          <p:cNvPicPr>
            <a:picLocks noChangeAspect="1"/>
          </p:cNvPicPr>
          <p:nvPr/>
        </p:nvPicPr>
        <p:blipFill>
          <a:blip r:embed="rId3"/>
          <a:stretch>
            <a:fillRect/>
          </a:stretch>
        </p:blipFill>
        <p:spPr>
          <a:xfrm>
            <a:off x="6992627" y="4295078"/>
            <a:ext cx="2998730" cy="1417443"/>
          </a:xfrm>
          <a:prstGeom prst="rect">
            <a:avLst/>
          </a:prstGeom>
        </p:spPr>
      </p:pic>
    </p:spTree>
    <p:extLst>
      <p:ext uri="{BB962C8B-B14F-4D97-AF65-F5344CB8AC3E}">
        <p14:creationId xmlns:p14="http://schemas.microsoft.com/office/powerpoint/2010/main" val="8923725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915544-99C6-EC2F-A20A-70C42C3E12D5}"/>
              </a:ext>
            </a:extLst>
          </p:cNvPr>
          <p:cNvSpPr>
            <a:spLocks noGrp="1"/>
          </p:cNvSpPr>
          <p:nvPr>
            <p:ph type="title"/>
          </p:nvPr>
        </p:nvSpPr>
        <p:spPr/>
        <p:txBody>
          <a:bodyPr/>
          <a:lstStyle/>
          <a:p>
            <a:r>
              <a:rPr lang="en-US" dirty="0"/>
              <a:t>Loop Controls</a:t>
            </a:r>
          </a:p>
        </p:txBody>
      </p:sp>
      <p:sp>
        <p:nvSpPr>
          <p:cNvPr id="3" name="Content Placeholder 2">
            <a:extLst>
              <a:ext uri="{FF2B5EF4-FFF2-40B4-BE49-F238E27FC236}">
                <a16:creationId xmlns:a16="http://schemas.microsoft.com/office/drawing/2014/main" id="{37558780-4143-210E-0436-C33DDD1B2A8B}"/>
              </a:ext>
            </a:extLst>
          </p:cNvPr>
          <p:cNvSpPr>
            <a:spLocks noGrp="1"/>
          </p:cNvSpPr>
          <p:nvPr>
            <p:ph idx="1"/>
          </p:nvPr>
        </p:nvSpPr>
        <p:spPr/>
        <p:txBody>
          <a:bodyPr/>
          <a:lstStyle/>
          <a:p>
            <a:r>
              <a:rPr lang="en-US" dirty="0"/>
              <a:t>Example 5: Find missing values in a spreadsheet</a:t>
            </a:r>
          </a:p>
        </p:txBody>
      </p:sp>
      <p:pic>
        <p:nvPicPr>
          <p:cNvPr id="5" name="Picture 4">
            <a:extLst>
              <a:ext uri="{FF2B5EF4-FFF2-40B4-BE49-F238E27FC236}">
                <a16:creationId xmlns:a16="http://schemas.microsoft.com/office/drawing/2014/main" id="{85819024-91D4-5319-459D-E8A89B0A73FD}"/>
              </a:ext>
            </a:extLst>
          </p:cNvPr>
          <p:cNvPicPr>
            <a:picLocks noChangeAspect="1"/>
          </p:cNvPicPr>
          <p:nvPr/>
        </p:nvPicPr>
        <p:blipFill>
          <a:blip r:embed="rId2"/>
          <a:stretch>
            <a:fillRect/>
          </a:stretch>
        </p:blipFill>
        <p:spPr>
          <a:xfrm>
            <a:off x="1790406" y="3369366"/>
            <a:ext cx="5960381" cy="2067339"/>
          </a:xfrm>
          <a:prstGeom prst="rect">
            <a:avLst/>
          </a:prstGeom>
        </p:spPr>
      </p:pic>
    </p:spTree>
    <p:extLst>
      <p:ext uri="{BB962C8B-B14F-4D97-AF65-F5344CB8AC3E}">
        <p14:creationId xmlns:p14="http://schemas.microsoft.com/office/powerpoint/2010/main" val="987830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B97C81-5A9F-8B47-84F8-CBD715BDC70C}"/>
              </a:ext>
            </a:extLst>
          </p:cNvPr>
          <p:cNvSpPr>
            <a:spLocks noGrp="1"/>
          </p:cNvSpPr>
          <p:nvPr>
            <p:ph type="title"/>
          </p:nvPr>
        </p:nvSpPr>
        <p:spPr/>
        <p:txBody>
          <a:bodyPr/>
          <a:lstStyle/>
          <a:p>
            <a:r>
              <a:rPr lang="en-US" dirty="0"/>
              <a:t>Installing Python</a:t>
            </a:r>
          </a:p>
        </p:txBody>
      </p:sp>
      <p:sp>
        <p:nvSpPr>
          <p:cNvPr id="3" name="Content Placeholder 2">
            <a:extLst>
              <a:ext uri="{FF2B5EF4-FFF2-40B4-BE49-F238E27FC236}">
                <a16:creationId xmlns:a16="http://schemas.microsoft.com/office/drawing/2014/main" id="{C5C24DE3-5E52-BAED-9581-9C5F840FBBBD}"/>
              </a:ext>
            </a:extLst>
          </p:cNvPr>
          <p:cNvSpPr>
            <a:spLocks noGrp="1"/>
          </p:cNvSpPr>
          <p:nvPr>
            <p:ph idx="1"/>
          </p:nvPr>
        </p:nvSpPr>
        <p:spPr/>
        <p:txBody>
          <a:bodyPr/>
          <a:lstStyle/>
          <a:p>
            <a:r>
              <a:rPr lang="en-US" b="0" i="0" dirty="0">
                <a:solidFill>
                  <a:srgbClr val="000000"/>
                </a:solidFill>
                <a:effectLst/>
                <a:latin typeface="helvetica" panose="020B0604020202020204" pitchFamily="34" charset="0"/>
              </a:rPr>
              <a:t>Select all optional features in the next screen if you choose customized installation</a:t>
            </a:r>
            <a:endParaRPr lang="en-US" dirty="0"/>
          </a:p>
        </p:txBody>
      </p:sp>
      <p:pic>
        <p:nvPicPr>
          <p:cNvPr id="2050" name="Picture 2">
            <a:extLst>
              <a:ext uri="{FF2B5EF4-FFF2-40B4-BE49-F238E27FC236}">
                <a16:creationId xmlns:a16="http://schemas.microsoft.com/office/drawing/2014/main" id="{55FF0A0C-A494-7AC2-BE18-D1D832065D6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52060" y="3170873"/>
            <a:ext cx="4493260" cy="27944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17989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90A8FC-8544-8719-7481-372763BA5F30}"/>
              </a:ext>
            </a:extLst>
          </p:cNvPr>
          <p:cNvSpPr>
            <a:spLocks noGrp="1"/>
          </p:cNvSpPr>
          <p:nvPr>
            <p:ph type="title"/>
          </p:nvPr>
        </p:nvSpPr>
        <p:spPr/>
        <p:txBody>
          <a:bodyPr/>
          <a:lstStyle/>
          <a:p>
            <a:r>
              <a:rPr lang="en-US" dirty="0"/>
              <a:t>Functions</a:t>
            </a:r>
          </a:p>
        </p:txBody>
      </p:sp>
      <p:sp>
        <p:nvSpPr>
          <p:cNvPr id="3" name="Content Placeholder 2">
            <a:extLst>
              <a:ext uri="{FF2B5EF4-FFF2-40B4-BE49-F238E27FC236}">
                <a16:creationId xmlns:a16="http://schemas.microsoft.com/office/drawing/2014/main" id="{2B18C684-B8BB-3AF7-6299-0611D2CAA5AB}"/>
              </a:ext>
            </a:extLst>
          </p:cNvPr>
          <p:cNvSpPr>
            <a:spLocks noGrp="1"/>
          </p:cNvSpPr>
          <p:nvPr>
            <p:ph idx="1"/>
          </p:nvPr>
        </p:nvSpPr>
        <p:spPr/>
        <p:txBody>
          <a:bodyPr/>
          <a:lstStyle/>
          <a:p>
            <a:r>
              <a:rPr lang="en-US" dirty="0"/>
              <a:t>A function is a block of code that process inputs and generate outputs. For examples, max(a, b) finds the maximum of two inputs a and b; factorial(n) finds the factorial of integer n, </a:t>
            </a:r>
            <a:r>
              <a:rPr lang="en-US" dirty="0" err="1"/>
              <a:t>i.e</a:t>
            </a:r>
            <a:r>
              <a:rPr lang="en-US" dirty="0"/>
              <a:t>, 1x2x3x…</a:t>
            </a:r>
            <a:r>
              <a:rPr lang="en-US" dirty="0" err="1"/>
              <a:t>xn</a:t>
            </a:r>
            <a:r>
              <a:rPr lang="en-US" dirty="0"/>
              <a:t>. </a:t>
            </a:r>
          </a:p>
          <a:p>
            <a:endParaRPr lang="en-US" dirty="0"/>
          </a:p>
        </p:txBody>
      </p:sp>
      <p:pic>
        <p:nvPicPr>
          <p:cNvPr id="5" name="Picture 4">
            <a:extLst>
              <a:ext uri="{FF2B5EF4-FFF2-40B4-BE49-F238E27FC236}">
                <a16:creationId xmlns:a16="http://schemas.microsoft.com/office/drawing/2014/main" id="{324005C1-5203-9B3B-F6E0-DABB906E34DE}"/>
              </a:ext>
            </a:extLst>
          </p:cNvPr>
          <p:cNvPicPr>
            <a:picLocks noChangeAspect="1"/>
          </p:cNvPicPr>
          <p:nvPr/>
        </p:nvPicPr>
        <p:blipFill>
          <a:blip r:embed="rId2"/>
          <a:stretch>
            <a:fillRect/>
          </a:stretch>
        </p:blipFill>
        <p:spPr>
          <a:xfrm>
            <a:off x="1906790" y="4175695"/>
            <a:ext cx="2648179" cy="1493649"/>
          </a:xfrm>
          <a:prstGeom prst="rect">
            <a:avLst/>
          </a:prstGeom>
        </p:spPr>
      </p:pic>
      <p:pic>
        <p:nvPicPr>
          <p:cNvPr id="7" name="Picture 6">
            <a:extLst>
              <a:ext uri="{FF2B5EF4-FFF2-40B4-BE49-F238E27FC236}">
                <a16:creationId xmlns:a16="http://schemas.microsoft.com/office/drawing/2014/main" id="{31EAEF37-C50B-182D-2EF2-1C96B0A17376}"/>
              </a:ext>
            </a:extLst>
          </p:cNvPr>
          <p:cNvPicPr>
            <a:picLocks noChangeAspect="1"/>
          </p:cNvPicPr>
          <p:nvPr/>
        </p:nvPicPr>
        <p:blipFill>
          <a:blip r:embed="rId3"/>
          <a:stretch>
            <a:fillRect/>
          </a:stretch>
        </p:blipFill>
        <p:spPr>
          <a:xfrm>
            <a:off x="5841214" y="4022020"/>
            <a:ext cx="3486452" cy="1607959"/>
          </a:xfrm>
          <a:prstGeom prst="rect">
            <a:avLst/>
          </a:prstGeom>
        </p:spPr>
      </p:pic>
    </p:spTree>
    <p:extLst>
      <p:ext uri="{BB962C8B-B14F-4D97-AF65-F5344CB8AC3E}">
        <p14:creationId xmlns:p14="http://schemas.microsoft.com/office/powerpoint/2010/main" val="81904368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C2B718-BB33-7D0A-53E9-927527CE4938}"/>
              </a:ext>
            </a:extLst>
          </p:cNvPr>
          <p:cNvSpPr>
            <a:spLocks noGrp="1"/>
          </p:cNvSpPr>
          <p:nvPr>
            <p:ph type="title"/>
          </p:nvPr>
        </p:nvSpPr>
        <p:spPr/>
        <p:txBody>
          <a:bodyPr/>
          <a:lstStyle/>
          <a:p>
            <a:r>
              <a:rPr lang="en-US" dirty="0"/>
              <a:t>Functions</a:t>
            </a:r>
          </a:p>
        </p:txBody>
      </p:sp>
      <p:sp>
        <p:nvSpPr>
          <p:cNvPr id="3" name="Content Placeholder 2">
            <a:extLst>
              <a:ext uri="{FF2B5EF4-FFF2-40B4-BE49-F238E27FC236}">
                <a16:creationId xmlns:a16="http://schemas.microsoft.com/office/drawing/2014/main" id="{720F47EF-00AD-294D-8F79-08EC8BA6C3F7}"/>
              </a:ext>
            </a:extLst>
          </p:cNvPr>
          <p:cNvSpPr>
            <a:spLocks noGrp="1"/>
          </p:cNvSpPr>
          <p:nvPr>
            <p:ph idx="1"/>
          </p:nvPr>
        </p:nvSpPr>
        <p:spPr/>
        <p:txBody>
          <a:bodyPr/>
          <a:lstStyle/>
          <a:p>
            <a:r>
              <a:rPr lang="en-US" dirty="0"/>
              <a:t>Example 1: Create a function that finds the greatest common factor of two integers, i.e., the greatest integer that can wholly divide two input integers</a:t>
            </a:r>
          </a:p>
        </p:txBody>
      </p:sp>
      <p:pic>
        <p:nvPicPr>
          <p:cNvPr id="5" name="Picture 4">
            <a:extLst>
              <a:ext uri="{FF2B5EF4-FFF2-40B4-BE49-F238E27FC236}">
                <a16:creationId xmlns:a16="http://schemas.microsoft.com/office/drawing/2014/main" id="{F129084D-C438-ED9D-DB3A-6E9A21B9B087}"/>
              </a:ext>
            </a:extLst>
          </p:cNvPr>
          <p:cNvPicPr>
            <a:picLocks noChangeAspect="1"/>
          </p:cNvPicPr>
          <p:nvPr/>
        </p:nvPicPr>
        <p:blipFill>
          <a:blip r:embed="rId2"/>
          <a:stretch>
            <a:fillRect/>
          </a:stretch>
        </p:blipFill>
        <p:spPr>
          <a:xfrm>
            <a:off x="2944927" y="3515883"/>
            <a:ext cx="4686706" cy="2579594"/>
          </a:xfrm>
          <a:prstGeom prst="rect">
            <a:avLst/>
          </a:prstGeom>
        </p:spPr>
      </p:pic>
    </p:spTree>
    <p:extLst>
      <p:ext uri="{BB962C8B-B14F-4D97-AF65-F5344CB8AC3E}">
        <p14:creationId xmlns:p14="http://schemas.microsoft.com/office/powerpoint/2010/main" val="70482061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5FD6E0-BA58-8421-1D4E-7A2C6A5FEE00}"/>
              </a:ext>
            </a:extLst>
          </p:cNvPr>
          <p:cNvSpPr>
            <a:spLocks noGrp="1"/>
          </p:cNvSpPr>
          <p:nvPr>
            <p:ph type="title"/>
          </p:nvPr>
        </p:nvSpPr>
        <p:spPr/>
        <p:txBody>
          <a:bodyPr/>
          <a:lstStyle/>
          <a:p>
            <a:r>
              <a:rPr lang="en-US" dirty="0"/>
              <a:t>Functions</a:t>
            </a:r>
          </a:p>
        </p:txBody>
      </p:sp>
      <p:sp>
        <p:nvSpPr>
          <p:cNvPr id="3" name="Content Placeholder 2">
            <a:extLst>
              <a:ext uri="{FF2B5EF4-FFF2-40B4-BE49-F238E27FC236}">
                <a16:creationId xmlns:a16="http://schemas.microsoft.com/office/drawing/2014/main" id="{CBC4D4B2-7C88-7D88-2576-D9F41E7C3FCC}"/>
              </a:ext>
            </a:extLst>
          </p:cNvPr>
          <p:cNvSpPr>
            <a:spLocks noGrp="1"/>
          </p:cNvSpPr>
          <p:nvPr>
            <p:ph idx="1"/>
          </p:nvPr>
        </p:nvSpPr>
        <p:spPr/>
        <p:txBody>
          <a:bodyPr/>
          <a:lstStyle/>
          <a:p>
            <a:r>
              <a:rPr lang="en-US" dirty="0"/>
              <a:t>Example 2: Find the least common multiple of two integers</a:t>
            </a:r>
          </a:p>
        </p:txBody>
      </p:sp>
      <p:pic>
        <p:nvPicPr>
          <p:cNvPr id="5" name="Picture 4">
            <a:extLst>
              <a:ext uri="{FF2B5EF4-FFF2-40B4-BE49-F238E27FC236}">
                <a16:creationId xmlns:a16="http://schemas.microsoft.com/office/drawing/2014/main" id="{FA0D0DAE-CC97-F148-2A99-A3F4F0649639}"/>
              </a:ext>
            </a:extLst>
          </p:cNvPr>
          <p:cNvPicPr>
            <a:picLocks noChangeAspect="1"/>
          </p:cNvPicPr>
          <p:nvPr/>
        </p:nvPicPr>
        <p:blipFill>
          <a:blip r:embed="rId2"/>
          <a:stretch>
            <a:fillRect/>
          </a:stretch>
        </p:blipFill>
        <p:spPr>
          <a:xfrm>
            <a:off x="2663598" y="3172338"/>
            <a:ext cx="5239204" cy="2819644"/>
          </a:xfrm>
          <a:prstGeom prst="rect">
            <a:avLst/>
          </a:prstGeom>
        </p:spPr>
      </p:pic>
    </p:spTree>
    <p:extLst>
      <p:ext uri="{BB962C8B-B14F-4D97-AF65-F5344CB8AC3E}">
        <p14:creationId xmlns:p14="http://schemas.microsoft.com/office/powerpoint/2010/main" val="359842371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DDE049-1CCA-FB7D-61DB-1328B566CBAD}"/>
              </a:ext>
            </a:extLst>
          </p:cNvPr>
          <p:cNvSpPr>
            <a:spLocks noGrp="1"/>
          </p:cNvSpPr>
          <p:nvPr>
            <p:ph type="title"/>
          </p:nvPr>
        </p:nvSpPr>
        <p:spPr/>
        <p:txBody>
          <a:bodyPr/>
          <a:lstStyle/>
          <a:p>
            <a:r>
              <a:rPr lang="en-US" dirty="0"/>
              <a:t>Data Structures</a:t>
            </a:r>
          </a:p>
        </p:txBody>
      </p:sp>
      <p:sp>
        <p:nvSpPr>
          <p:cNvPr id="3" name="Content Placeholder 2">
            <a:extLst>
              <a:ext uri="{FF2B5EF4-FFF2-40B4-BE49-F238E27FC236}">
                <a16:creationId xmlns:a16="http://schemas.microsoft.com/office/drawing/2014/main" id="{4B1366B5-4D56-A292-D85A-F692936F6737}"/>
              </a:ext>
            </a:extLst>
          </p:cNvPr>
          <p:cNvSpPr>
            <a:spLocks noGrp="1"/>
          </p:cNvSpPr>
          <p:nvPr>
            <p:ph idx="1"/>
          </p:nvPr>
        </p:nvSpPr>
        <p:spPr/>
        <p:txBody>
          <a:bodyPr/>
          <a:lstStyle/>
          <a:p>
            <a:r>
              <a:rPr lang="en-US" dirty="0"/>
              <a:t>A data structure is a larger memory block with subblocks for holding multiple pieces of data. </a:t>
            </a:r>
          </a:p>
        </p:txBody>
      </p:sp>
      <p:pic>
        <p:nvPicPr>
          <p:cNvPr id="5" name="Picture 4">
            <a:extLst>
              <a:ext uri="{FF2B5EF4-FFF2-40B4-BE49-F238E27FC236}">
                <a16:creationId xmlns:a16="http://schemas.microsoft.com/office/drawing/2014/main" id="{6F47F5D4-89A1-5CBF-98D8-4302596F1C69}"/>
              </a:ext>
            </a:extLst>
          </p:cNvPr>
          <p:cNvPicPr>
            <a:picLocks noChangeAspect="1"/>
          </p:cNvPicPr>
          <p:nvPr/>
        </p:nvPicPr>
        <p:blipFill>
          <a:blip r:embed="rId2"/>
          <a:stretch>
            <a:fillRect/>
          </a:stretch>
        </p:blipFill>
        <p:spPr>
          <a:xfrm>
            <a:off x="2367880" y="3429000"/>
            <a:ext cx="4659802" cy="2561787"/>
          </a:xfrm>
          <a:prstGeom prst="rect">
            <a:avLst/>
          </a:prstGeom>
        </p:spPr>
      </p:pic>
    </p:spTree>
    <p:extLst>
      <p:ext uri="{BB962C8B-B14F-4D97-AF65-F5344CB8AC3E}">
        <p14:creationId xmlns:p14="http://schemas.microsoft.com/office/powerpoint/2010/main" val="416318677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9E56C4-8FD5-FF14-F06B-CF3ADD473AB5}"/>
              </a:ext>
            </a:extLst>
          </p:cNvPr>
          <p:cNvSpPr>
            <a:spLocks noGrp="1"/>
          </p:cNvSpPr>
          <p:nvPr>
            <p:ph type="title"/>
          </p:nvPr>
        </p:nvSpPr>
        <p:spPr/>
        <p:txBody>
          <a:bodyPr/>
          <a:lstStyle/>
          <a:p>
            <a:r>
              <a:rPr lang="en-US" dirty="0"/>
              <a:t>List</a:t>
            </a:r>
          </a:p>
        </p:txBody>
      </p:sp>
      <p:sp>
        <p:nvSpPr>
          <p:cNvPr id="3" name="Content Placeholder 2">
            <a:extLst>
              <a:ext uri="{FF2B5EF4-FFF2-40B4-BE49-F238E27FC236}">
                <a16:creationId xmlns:a16="http://schemas.microsoft.com/office/drawing/2014/main" id="{E44019E2-8F81-B3CF-78EC-D0F422C43C2E}"/>
              </a:ext>
            </a:extLst>
          </p:cNvPr>
          <p:cNvSpPr>
            <a:spLocks noGrp="1"/>
          </p:cNvSpPr>
          <p:nvPr>
            <p:ph idx="1"/>
          </p:nvPr>
        </p:nvSpPr>
        <p:spPr/>
        <p:txBody>
          <a:bodyPr/>
          <a:lstStyle/>
          <a:p>
            <a:r>
              <a:rPr lang="en-US" dirty="0"/>
              <a:t>List: </a:t>
            </a:r>
          </a:p>
          <a:p>
            <a:pPr lvl="1"/>
            <a:r>
              <a:rPr lang="en-US" dirty="0"/>
              <a:t>names = ['Lisa', 'Smith', 'John', 'Jen’] </a:t>
            </a:r>
          </a:p>
          <a:p>
            <a:pPr lvl="1"/>
            <a:r>
              <a:rPr lang="en-US" dirty="0"/>
              <a:t>sales = [23, 34, 19, 23]</a:t>
            </a:r>
          </a:p>
          <a:p>
            <a:r>
              <a:rPr lang="en-US" dirty="0"/>
              <a:t>Print List and List Items</a:t>
            </a:r>
          </a:p>
        </p:txBody>
      </p:sp>
      <p:pic>
        <p:nvPicPr>
          <p:cNvPr id="5" name="Picture 4">
            <a:extLst>
              <a:ext uri="{FF2B5EF4-FFF2-40B4-BE49-F238E27FC236}">
                <a16:creationId xmlns:a16="http://schemas.microsoft.com/office/drawing/2014/main" id="{FA43C38E-3E86-DFC7-3C4A-6B9EDCE9122E}"/>
              </a:ext>
            </a:extLst>
          </p:cNvPr>
          <p:cNvPicPr>
            <a:picLocks noChangeAspect="1"/>
          </p:cNvPicPr>
          <p:nvPr/>
        </p:nvPicPr>
        <p:blipFill>
          <a:blip r:embed="rId2"/>
          <a:stretch>
            <a:fillRect/>
          </a:stretch>
        </p:blipFill>
        <p:spPr>
          <a:xfrm>
            <a:off x="1654492" y="4710431"/>
            <a:ext cx="4477138" cy="743014"/>
          </a:xfrm>
          <a:prstGeom prst="rect">
            <a:avLst/>
          </a:prstGeom>
        </p:spPr>
      </p:pic>
      <p:pic>
        <p:nvPicPr>
          <p:cNvPr id="7" name="Picture 6">
            <a:extLst>
              <a:ext uri="{FF2B5EF4-FFF2-40B4-BE49-F238E27FC236}">
                <a16:creationId xmlns:a16="http://schemas.microsoft.com/office/drawing/2014/main" id="{7139DE05-3498-0F64-3E33-C0C2619D7279}"/>
              </a:ext>
            </a:extLst>
          </p:cNvPr>
          <p:cNvPicPr>
            <a:picLocks noChangeAspect="1"/>
          </p:cNvPicPr>
          <p:nvPr/>
        </p:nvPicPr>
        <p:blipFill>
          <a:blip r:embed="rId3"/>
          <a:stretch>
            <a:fillRect/>
          </a:stretch>
        </p:blipFill>
        <p:spPr>
          <a:xfrm>
            <a:off x="6580520" y="4679824"/>
            <a:ext cx="4465707" cy="1466977"/>
          </a:xfrm>
          <a:prstGeom prst="rect">
            <a:avLst/>
          </a:prstGeom>
        </p:spPr>
      </p:pic>
    </p:spTree>
    <p:extLst>
      <p:ext uri="{BB962C8B-B14F-4D97-AF65-F5344CB8AC3E}">
        <p14:creationId xmlns:p14="http://schemas.microsoft.com/office/powerpoint/2010/main" val="345389871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59D7F4-27AA-035C-9C85-9EF1A491B590}"/>
              </a:ext>
            </a:extLst>
          </p:cNvPr>
          <p:cNvSpPr>
            <a:spLocks noGrp="1"/>
          </p:cNvSpPr>
          <p:nvPr>
            <p:ph type="title"/>
          </p:nvPr>
        </p:nvSpPr>
        <p:spPr/>
        <p:txBody>
          <a:bodyPr/>
          <a:lstStyle/>
          <a:p>
            <a:r>
              <a:rPr lang="en-US" dirty="0"/>
              <a:t>List</a:t>
            </a:r>
          </a:p>
        </p:txBody>
      </p:sp>
      <p:sp>
        <p:nvSpPr>
          <p:cNvPr id="3" name="Content Placeholder 2">
            <a:extLst>
              <a:ext uri="{FF2B5EF4-FFF2-40B4-BE49-F238E27FC236}">
                <a16:creationId xmlns:a16="http://schemas.microsoft.com/office/drawing/2014/main" id="{60FF2F4D-384E-77E4-52FB-D9FD59F236E9}"/>
              </a:ext>
            </a:extLst>
          </p:cNvPr>
          <p:cNvSpPr>
            <a:spLocks noGrp="1"/>
          </p:cNvSpPr>
          <p:nvPr>
            <p:ph idx="1"/>
          </p:nvPr>
        </p:nvSpPr>
        <p:spPr/>
        <p:txBody>
          <a:bodyPr/>
          <a:lstStyle/>
          <a:p>
            <a:r>
              <a:rPr lang="en-US" dirty="0"/>
              <a:t>To extract list items using position indexes:</a:t>
            </a:r>
          </a:p>
        </p:txBody>
      </p:sp>
      <p:pic>
        <p:nvPicPr>
          <p:cNvPr id="5" name="Picture 4">
            <a:extLst>
              <a:ext uri="{FF2B5EF4-FFF2-40B4-BE49-F238E27FC236}">
                <a16:creationId xmlns:a16="http://schemas.microsoft.com/office/drawing/2014/main" id="{91D245F5-8C6B-91B2-1EA9-ACB4435C6B54}"/>
              </a:ext>
            </a:extLst>
          </p:cNvPr>
          <p:cNvPicPr>
            <a:picLocks noChangeAspect="1"/>
          </p:cNvPicPr>
          <p:nvPr/>
        </p:nvPicPr>
        <p:blipFill>
          <a:blip r:embed="rId2"/>
          <a:stretch>
            <a:fillRect/>
          </a:stretch>
        </p:blipFill>
        <p:spPr>
          <a:xfrm>
            <a:off x="2891590" y="3213613"/>
            <a:ext cx="4610500" cy="2808213"/>
          </a:xfrm>
          <a:prstGeom prst="rect">
            <a:avLst/>
          </a:prstGeom>
        </p:spPr>
      </p:pic>
    </p:spTree>
    <p:extLst>
      <p:ext uri="{BB962C8B-B14F-4D97-AF65-F5344CB8AC3E}">
        <p14:creationId xmlns:p14="http://schemas.microsoft.com/office/powerpoint/2010/main" val="210745524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CBD779-7B6F-1B53-8169-D0C09EFA44CD}"/>
              </a:ext>
            </a:extLst>
          </p:cNvPr>
          <p:cNvSpPr>
            <a:spLocks noGrp="1"/>
          </p:cNvSpPr>
          <p:nvPr>
            <p:ph type="title"/>
          </p:nvPr>
        </p:nvSpPr>
        <p:spPr/>
        <p:txBody>
          <a:bodyPr/>
          <a:lstStyle/>
          <a:p>
            <a:r>
              <a:rPr lang="en-US" dirty="0"/>
              <a:t>List</a:t>
            </a:r>
          </a:p>
        </p:txBody>
      </p:sp>
      <p:sp>
        <p:nvSpPr>
          <p:cNvPr id="3" name="Content Placeholder 2">
            <a:extLst>
              <a:ext uri="{FF2B5EF4-FFF2-40B4-BE49-F238E27FC236}">
                <a16:creationId xmlns:a16="http://schemas.microsoft.com/office/drawing/2014/main" id="{5A476002-FFEA-55FB-FB7A-458B28BCFD2A}"/>
              </a:ext>
            </a:extLst>
          </p:cNvPr>
          <p:cNvSpPr>
            <a:spLocks noGrp="1"/>
          </p:cNvSpPr>
          <p:nvPr>
            <p:ph idx="1"/>
          </p:nvPr>
        </p:nvSpPr>
        <p:spPr/>
        <p:txBody>
          <a:bodyPr/>
          <a:lstStyle/>
          <a:p>
            <a:r>
              <a:rPr lang="en-US" dirty="0"/>
              <a:t>Add, Remove, and Change List Items:</a:t>
            </a:r>
          </a:p>
        </p:txBody>
      </p:sp>
      <p:pic>
        <p:nvPicPr>
          <p:cNvPr id="5" name="Picture 4">
            <a:extLst>
              <a:ext uri="{FF2B5EF4-FFF2-40B4-BE49-F238E27FC236}">
                <a16:creationId xmlns:a16="http://schemas.microsoft.com/office/drawing/2014/main" id="{30BCC60C-56C9-D97E-6AAB-0AC41A07621C}"/>
              </a:ext>
            </a:extLst>
          </p:cNvPr>
          <p:cNvPicPr>
            <a:picLocks noChangeAspect="1"/>
          </p:cNvPicPr>
          <p:nvPr/>
        </p:nvPicPr>
        <p:blipFill>
          <a:blip r:embed="rId2"/>
          <a:stretch>
            <a:fillRect/>
          </a:stretch>
        </p:blipFill>
        <p:spPr>
          <a:xfrm>
            <a:off x="6286907" y="2556932"/>
            <a:ext cx="5246825" cy="3455969"/>
          </a:xfrm>
          <a:prstGeom prst="rect">
            <a:avLst/>
          </a:prstGeom>
        </p:spPr>
      </p:pic>
    </p:spTree>
    <p:extLst>
      <p:ext uri="{BB962C8B-B14F-4D97-AF65-F5344CB8AC3E}">
        <p14:creationId xmlns:p14="http://schemas.microsoft.com/office/powerpoint/2010/main" val="134485253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16992C-7494-A232-7654-59E6CA2570F6}"/>
              </a:ext>
            </a:extLst>
          </p:cNvPr>
          <p:cNvSpPr>
            <a:spLocks noGrp="1"/>
          </p:cNvSpPr>
          <p:nvPr>
            <p:ph type="title"/>
          </p:nvPr>
        </p:nvSpPr>
        <p:spPr/>
        <p:txBody>
          <a:bodyPr/>
          <a:lstStyle/>
          <a:p>
            <a:r>
              <a:rPr lang="en-US" dirty="0"/>
              <a:t>List</a:t>
            </a:r>
          </a:p>
        </p:txBody>
      </p:sp>
      <p:sp>
        <p:nvSpPr>
          <p:cNvPr id="3" name="Content Placeholder 2">
            <a:extLst>
              <a:ext uri="{FF2B5EF4-FFF2-40B4-BE49-F238E27FC236}">
                <a16:creationId xmlns:a16="http://schemas.microsoft.com/office/drawing/2014/main" id="{01920BB9-C0B8-C97B-E4A5-A4E892ABB57C}"/>
              </a:ext>
            </a:extLst>
          </p:cNvPr>
          <p:cNvSpPr>
            <a:spLocks noGrp="1"/>
          </p:cNvSpPr>
          <p:nvPr>
            <p:ph idx="1"/>
          </p:nvPr>
        </p:nvSpPr>
        <p:spPr/>
        <p:txBody>
          <a:bodyPr/>
          <a:lstStyle/>
          <a:p>
            <a:r>
              <a:rPr lang="en-US" dirty="0"/>
              <a:t>Build a list from scratch:</a:t>
            </a:r>
          </a:p>
        </p:txBody>
      </p:sp>
      <p:pic>
        <p:nvPicPr>
          <p:cNvPr id="5" name="Picture 4">
            <a:extLst>
              <a:ext uri="{FF2B5EF4-FFF2-40B4-BE49-F238E27FC236}">
                <a16:creationId xmlns:a16="http://schemas.microsoft.com/office/drawing/2014/main" id="{1B33945D-76E6-E00A-5E43-1F6B6FF75AA5}"/>
              </a:ext>
            </a:extLst>
          </p:cNvPr>
          <p:cNvPicPr>
            <a:picLocks noChangeAspect="1"/>
          </p:cNvPicPr>
          <p:nvPr/>
        </p:nvPicPr>
        <p:blipFill>
          <a:blip r:embed="rId2"/>
          <a:stretch>
            <a:fillRect/>
          </a:stretch>
        </p:blipFill>
        <p:spPr>
          <a:xfrm>
            <a:off x="3370406" y="3429000"/>
            <a:ext cx="4008467" cy="1360288"/>
          </a:xfrm>
          <a:prstGeom prst="rect">
            <a:avLst/>
          </a:prstGeom>
        </p:spPr>
      </p:pic>
    </p:spTree>
    <p:extLst>
      <p:ext uri="{BB962C8B-B14F-4D97-AF65-F5344CB8AC3E}">
        <p14:creationId xmlns:p14="http://schemas.microsoft.com/office/powerpoint/2010/main" val="402400521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21516-321F-CBCB-0CDD-FECF9698EB46}"/>
              </a:ext>
            </a:extLst>
          </p:cNvPr>
          <p:cNvSpPr>
            <a:spLocks noGrp="1"/>
          </p:cNvSpPr>
          <p:nvPr>
            <p:ph type="title"/>
          </p:nvPr>
        </p:nvSpPr>
        <p:spPr/>
        <p:txBody>
          <a:bodyPr/>
          <a:lstStyle/>
          <a:p>
            <a:r>
              <a:rPr lang="en-US" dirty="0"/>
              <a:t>List</a:t>
            </a:r>
          </a:p>
        </p:txBody>
      </p:sp>
      <p:sp>
        <p:nvSpPr>
          <p:cNvPr id="3" name="Content Placeholder 2">
            <a:extLst>
              <a:ext uri="{FF2B5EF4-FFF2-40B4-BE49-F238E27FC236}">
                <a16:creationId xmlns:a16="http://schemas.microsoft.com/office/drawing/2014/main" id="{F6FBF65E-CCAE-4F00-4154-871FD45C00EA}"/>
              </a:ext>
            </a:extLst>
          </p:cNvPr>
          <p:cNvSpPr>
            <a:spLocks noGrp="1"/>
          </p:cNvSpPr>
          <p:nvPr>
            <p:ph idx="1"/>
          </p:nvPr>
        </p:nvSpPr>
        <p:spPr/>
        <p:txBody>
          <a:bodyPr/>
          <a:lstStyle/>
          <a:p>
            <a:r>
              <a:rPr lang="en-US" dirty="0"/>
              <a:t>Example: Create a function that finds all prime numbers up to an integer</a:t>
            </a:r>
          </a:p>
        </p:txBody>
      </p:sp>
      <p:pic>
        <p:nvPicPr>
          <p:cNvPr id="5" name="Picture 4">
            <a:extLst>
              <a:ext uri="{FF2B5EF4-FFF2-40B4-BE49-F238E27FC236}">
                <a16:creationId xmlns:a16="http://schemas.microsoft.com/office/drawing/2014/main" id="{789F0892-F3FB-3596-E2AE-0753507B2E63}"/>
              </a:ext>
            </a:extLst>
          </p:cNvPr>
          <p:cNvPicPr>
            <a:picLocks noChangeAspect="1"/>
          </p:cNvPicPr>
          <p:nvPr/>
        </p:nvPicPr>
        <p:blipFill>
          <a:blip r:embed="rId2"/>
          <a:stretch>
            <a:fillRect/>
          </a:stretch>
        </p:blipFill>
        <p:spPr>
          <a:xfrm>
            <a:off x="2960840" y="3385071"/>
            <a:ext cx="3791279" cy="2617697"/>
          </a:xfrm>
          <a:prstGeom prst="rect">
            <a:avLst/>
          </a:prstGeom>
        </p:spPr>
      </p:pic>
    </p:spTree>
    <p:extLst>
      <p:ext uri="{BB962C8B-B14F-4D97-AF65-F5344CB8AC3E}">
        <p14:creationId xmlns:p14="http://schemas.microsoft.com/office/powerpoint/2010/main" val="190866216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43583E-9515-E453-42D9-F5B94F8B3A3A}"/>
              </a:ext>
            </a:extLst>
          </p:cNvPr>
          <p:cNvSpPr>
            <a:spLocks noGrp="1"/>
          </p:cNvSpPr>
          <p:nvPr>
            <p:ph type="title"/>
          </p:nvPr>
        </p:nvSpPr>
        <p:spPr/>
        <p:txBody>
          <a:bodyPr/>
          <a:lstStyle/>
          <a:p>
            <a:r>
              <a:rPr lang="en-US" dirty="0"/>
              <a:t>List</a:t>
            </a:r>
          </a:p>
        </p:txBody>
      </p:sp>
      <p:sp>
        <p:nvSpPr>
          <p:cNvPr id="3" name="Content Placeholder 2">
            <a:extLst>
              <a:ext uri="{FF2B5EF4-FFF2-40B4-BE49-F238E27FC236}">
                <a16:creationId xmlns:a16="http://schemas.microsoft.com/office/drawing/2014/main" id="{813C2666-E5DC-4F98-41AF-8C88AADB79EF}"/>
              </a:ext>
            </a:extLst>
          </p:cNvPr>
          <p:cNvSpPr>
            <a:spLocks noGrp="1"/>
          </p:cNvSpPr>
          <p:nvPr>
            <p:ph idx="1"/>
          </p:nvPr>
        </p:nvSpPr>
        <p:spPr/>
        <p:txBody>
          <a:bodyPr/>
          <a:lstStyle/>
          <a:p>
            <a:r>
              <a:rPr lang="en-US" sz="1800" b="0" i="0" u="none" strike="noStrike" baseline="0" dirty="0">
                <a:solidFill>
                  <a:srgbClr val="000000"/>
                </a:solidFill>
                <a:latin typeface="Minion Pro"/>
              </a:rPr>
              <a:t>Python lists are different from arrays used in other languages, such as Java and C#. Python allows mixed types in a list – that is, </a:t>
            </a:r>
            <a:r>
              <a:rPr lang="en-US" sz="1800" b="0" i="0" u="none" strike="noStrike" baseline="0" dirty="0">
                <a:solidFill>
                  <a:srgbClr val="000000"/>
                </a:solidFill>
                <a:latin typeface="Courier Std"/>
              </a:rPr>
              <a:t>int </a:t>
            </a:r>
            <a:r>
              <a:rPr lang="en-US" sz="1800" b="0" i="0" u="none" strike="noStrike" baseline="0" dirty="0">
                <a:solidFill>
                  <a:srgbClr val="000000"/>
                </a:solidFill>
                <a:latin typeface="Minion Pro"/>
              </a:rPr>
              <a:t>and </a:t>
            </a:r>
            <a:r>
              <a:rPr lang="en-US" sz="1800" b="0" i="0" u="none" strike="noStrike" baseline="0" dirty="0">
                <a:solidFill>
                  <a:srgbClr val="000000"/>
                </a:solidFill>
                <a:latin typeface="Courier Std"/>
              </a:rPr>
              <a:t>string</a:t>
            </a:r>
            <a:r>
              <a:rPr lang="en-US" sz="1800" b="0" i="0" u="none" strike="noStrike" baseline="0" dirty="0">
                <a:solidFill>
                  <a:srgbClr val="000000"/>
                </a:solidFill>
                <a:latin typeface="Minion Pro"/>
              </a:rPr>
              <a:t>. </a:t>
            </a:r>
          </a:p>
          <a:p>
            <a:endParaRPr lang="en-US" sz="1800" dirty="0">
              <a:solidFill>
                <a:srgbClr val="000000"/>
              </a:solidFill>
              <a:latin typeface="Minion Pro"/>
            </a:endParaRPr>
          </a:p>
          <a:p>
            <a:endParaRPr lang="en-US" sz="1800" dirty="0">
              <a:solidFill>
                <a:srgbClr val="000000"/>
              </a:solidFill>
              <a:latin typeface="Minion Pro"/>
            </a:endParaRPr>
          </a:p>
          <a:p>
            <a:endParaRPr lang="en-US" sz="1800" dirty="0">
              <a:solidFill>
                <a:srgbClr val="000000"/>
              </a:solidFill>
              <a:latin typeface="Minion Pro"/>
            </a:endParaRPr>
          </a:p>
        </p:txBody>
      </p:sp>
      <p:pic>
        <p:nvPicPr>
          <p:cNvPr id="5" name="Picture 4">
            <a:extLst>
              <a:ext uri="{FF2B5EF4-FFF2-40B4-BE49-F238E27FC236}">
                <a16:creationId xmlns:a16="http://schemas.microsoft.com/office/drawing/2014/main" id="{26092EA8-BC0A-5705-9B25-FA0F3A118651}"/>
              </a:ext>
            </a:extLst>
          </p:cNvPr>
          <p:cNvPicPr>
            <a:picLocks noChangeAspect="1"/>
          </p:cNvPicPr>
          <p:nvPr/>
        </p:nvPicPr>
        <p:blipFill>
          <a:blip r:embed="rId2"/>
          <a:stretch>
            <a:fillRect/>
          </a:stretch>
        </p:blipFill>
        <p:spPr>
          <a:xfrm>
            <a:off x="3267551" y="3473386"/>
            <a:ext cx="3665538" cy="743014"/>
          </a:xfrm>
          <a:prstGeom prst="rect">
            <a:avLst/>
          </a:prstGeom>
        </p:spPr>
      </p:pic>
    </p:spTree>
    <p:extLst>
      <p:ext uri="{BB962C8B-B14F-4D97-AF65-F5344CB8AC3E}">
        <p14:creationId xmlns:p14="http://schemas.microsoft.com/office/powerpoint/2010/main" val="22699418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266F47-6955-B9BA-8659-FC49CEB95A2B}"/>
              </a:ext>
            </a:extLst>
          </p:cNvPr>
          <p:cNvSpPr>
            <a:spLocks noGrp="1"/>
          </p:cNvSpPr>
          <p:nvPr>
            <p:ph type="title"/>
          </p:nvPr>
        </p:nvSpPr>
        <p:spPr/>
        <p:txBody>
          <a:bodyPr/>
          <a:lstStyle/>
          <a:p>
            <a:r>
              <a:rPr lang="en-US" dirty="0"/>
              <a:t>Installing Python</a:t>
            </a:r>
          </a:p>
        </p:txBody>
      </p:sp>
      <p:sp>
        <p:nvSpPr>
          <p:cNvPr id="3" name="Content Placeholder 2">
            <a:extLst>
              <a:ext uri="{FF2B5EF4-FFF2-40B4-BE49-F238E27FC236}">
                <a16:creationId xmlns:a16="http://schemas.microsoft.com/office/drawing/2014/main" id="{5EE2E9AD-3A76-A071-982D-748F40E670ED}"/>
              </a:ext>
            </a:extLst>
          </p:cNvPr>
          <p:cNvSpPr>
            <a:spLocks noGrp="1"/>
          </p:cNvSpPr>
          <p:nvPr>
            <p:ph idx="1"/>
          </p:nvPr>
        </p:nvSpPr>
        <p:spPr/>
        <p:txBody>
          <a:bodyPr/>
          <a:lstStyle/>
          <a:p>
            <a:r>
              <a:rPr lang="en-US" b="0" i="0" dirty="0">
                <a:solidFill>
                  <a:srgbClr val="000000"/>
                </a:solidFill>
                <a:effectLst/>
                <a:latin typeface="helvetica" panose="020B0604020202020204" pitchFamily="34" charset="0"/>
              </a:rPr>
              <a:t>Select Install Python xxx for all users for customized installation</a:t>
            </a:r>
            <a:endParaRPr lang="en-US" dirty="0"/>
          </a:p>
        </p:txBody>
      </p:sp>
      <p:pic>
        <p:nvPicPr>
          <p:cNvPr id="3074" name="Picture 2">
            <a:extLst>
              <a:ext uri="{FF2B5EF4-FFF2-40B4-BE49-F238E27FC236}">
                <a16:creationId xmlns:a16="http://schemas.microsoft.com/office/drawing/2014/main" id="{30BF6A8E-0A04-DB1F-8340-5448F0FC457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04579" y="3089275"/>
            <a:ext cx="4645342" cy="28773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965697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EA88C8-7ECF-D4F3-9481-0EE689EFA472}"/>
              </a:ext>
            </a:extLst>
          </p:cNvPr>
          <p:cNvSpPr>
            <a:spLocks noGrp="1"/>
          </p:cNvSpPr>
          <p:nvPr>
            <p:ph type="title"/>
          </p:nvPr>
        </p:nvSpPr>
        <p:spPr/>
        <p:txBody>
          <a:bodyPr/>
          <a:lstStyle/>
          <a:p>
            <a:r>
              <a:rPr lang="en-US" dirty="0"/>
              <a:t>Matrix</a:t>
            </a:r>
          </a:p>
        </p:txBody>
      </p:sp>
      <p:sp>
        <p:nvSpPr>
          <p:cNvPr id="3" name="Content Placeholder 2">
            <a:extLst>
              <a:ext uri="{FF2B5EF4-FFF2-40B4-BE49-F238E27FC236}">
                <a16:creationId xmlns:a16="http://schemas.microsoft.com/office/drawing/2014/main" id="{D078BB45-C698-5591-BF4D-389F37976635}"/>
              </a:ext>
            </a:extLst>
          </p:cNvPr>
          <p:cNvSpPr>
            <a:spLocks noGrp="1"/>
          </p:cNvSpPr>
          <p:nvPr>
            <p:ph idx="1"/>
          </p:nvPr>
        </p:nvSpPr>
        <p:spPr/>
        <p:txBody>
          <a:bodyPr/>
          <a:lstStyle/>
          <a:p>
            <a:r>
              <a:rPr lang="en-US" sz="2400" dirty="0">
                <a:solidFill>
                  <a:srgbClr val="000000"/>
                </a:solidFill>
                <a:latin typeface="Minion Pro"/>
              </a:rPr>
              <a:t>Python Matrix: Python matrix is a nested list or a list of lists </a:t>
            </a:r>
            <a:endParaRPr lang="en-US" dirty="0"/>
          </a:p>
          <a:p>
            <a:endParaRPr lang="en-US" dirty="0"/>
          </a:p>
        </p:txBody>
      </p:sp>
      <p:pic>
        <p:nvPicPr>
          <p:cNvPr id="4" name="Picture 3">
            <a:extLst>
              <a:ext uri="{FF2B5EF4-FFF2-40B4-BE49-F238E27FC236}">
                <a16:creationId xmlns:a16="http://schemas.microsoft.com/office/drawing/2014/main" id="{ECF36FC8-63BC-733B-9EF8-5BE7B0B4B5EE}"/>
              </a:ext>
            </a:extLst>
          </p:cNvPr>
          <p:cNvPicPr>
            <a:picLocks noChangeAspect="1"/>
          </p:cNvPicPr>
          <p:nvPr/>
        </p:nvPicPr>
        <p:blipFill>
          <a:blip r:embed="rId2"/>
          <a:stretch>
            <a:fillRect/>
          </a:stretch>
        </p:blipFill>
        <p:spPr>
          <a:xfrm>
            <a:off x="2712752" y="3727544"/>
            <a:ext cx="1276461" cy="650676"/>
          </a:xfrm>
          <a:prstGeom prst="rect">
            <a:avLst/>
          </a:prstGeom>
        </p:spPr>
      </p:pic>
      <p:pic>
        <p:nvPicPr>
          <p:cNvPr id="9" name="Picture 8">
            <a:extLst>
              <a:ext uri="{FF2B5EF4-FFF2-40B4-BE49-F238E27FC236}">
                <a16:creationId xmlns:a16="http://schemas.microsoft.com/office/drawing/2014/main" id="{7062D09D-FBFD-1AB6-4447-F500478743FC}"/>
              </a:ext>
            </a:extLst>
          </p:cNvPr>
          <p:cNvPicPr>
            <a:picLocks noChangeAspect="1"/>
          </p:cNvPicPr>
          <p:nvPr/>
        </p:nvPicPr>
        <p:blipFill>
          <a:blip r:embed="rId3"/>
          <a:stretch>
            <a:fillRect/>
          </a:stretch>
        </p:blipFill>
        <p:spPr>
          <a:xfrm>
            <a:off x="5125805" y="3124704"/>
            <a:ext cx="3076984" cy="2699391"/>
          </a:xfrm>
          <a:prstGeom prst="rect">
            <a:avLst/>
          </a:prstGeom>
        </p:spPr>
      </p:pic>
    </p:spTree>
    <p:extLst>
      <p:ext uri="{BB962C8B-B14F-4D97-AF65-F5344CB8AC3E}">
        <p14:creationId xmlns:p14="http://schemas.microsoft.com/office/powerpoint/2010/main" val="20772872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A1DDBE-96FB-C3F9-E375-A80B3A5AFB1F}"/>
              </a:ext>
            </a:extLst>
          </p:cNvPr>
          <p:cNvSpPr>
            <a:spLocks noGrp="1"/>
          </p:cNvSpPr>
          <p:nvPr>
            <p:ph type="title"/>
          </p:nvPr>
        </p:nvSpPr>
        <p:spPr/>
        <p:txBody>
          <a:bodyPr/>
          <a:lstStyle/>
          <a:p>
            <a:r>
              <a:rPr lang="en-US" dirty="0"/>
              <a:t>Matrix</a:t>
            </a:r>
          </a:p>
        </p:txBody>
      </p:sp>
      <p:sp>
        <p:nvSpPr>
          <p:cNvPr id="3" name="Content Placeholder 2">
            <a:extLst>
              <a:ext uri="{FF2B5EF4-FFF2-40B4-BE49-F238E27FC236}">
                <a16:creationId xmlns:a16="http://schemas.microsoft.com/office/drawing/2014/main" id="{6C33232B-7DAB-CA98-326B-62A4BE535F94}"/>
              </a:ext>
            </a:extLst>
          </p:cNvPr>
          <p:cNvSpPr>
            <a:spLocks noGrp="1"/>
          </p:cNvSpPr>
          <p:nvPr>
            <p:ph idx="1"/>
          </p:nvPr>
        </p:nvSpPr>
        <p:spPr/>
        <p:txBody>
          <a:bodyPr/>
          <a:lstStyle/>
          <a:p>
            <a:r>
              <a:rPr lang="en-US" dirty="0"/>
              <a:t>Access Matrix Items: through row first and then columns</a:t>
            </a:r>
          </a:p>
        </p:txBody>
      </p:sp>
      <p:pic>
        <p:nvPicPr>
          <p:cNvPr id="5" name="Picture 4">
            <a:extLst>
              <a:ext uri="{FF2B5EF4-FFF2-40B4-BE49-F238E27FC236}">
                <a16:creationId xmlns:a16="http://schemas.microsoft.com/office/drawing/2014/main" id="{0277A2EC-F8AA-06A5-F7C4-564F3EDAE4C1}"/>
              </a:ext>
            </a:extLst>
          </p:cNvPr>
          <p:cNvPicPr>
            <a:picLocks noChangeAspect="1"/>
          </p:cNvPicPr>
          <p:nvPr/>
        </p:nvPicPr>
        <p:blipFill>
          <a:blip r:embed="rId2"/>
          <a:stretch>
            <a:fillRect/>
          </a:stretch>
        </p:blipFill>
        <p:spPr>
          <a:xfrm>
            <a:off x="3865754" y="3224500"/>
            <a:ext cx="2895851" cy="693480"/>
          </a:xfrm>
          <a:prstGeom prst="rect">
            <a:avLst/>
          </a:prstGeom>
        </p:spPr>
      </p:pic>
      <p:pic>
        <p:nvPicPr>
          <p:cNvPr id="7" name="Picture 6">
            <a:extLst>
              <a:ext uri="{FF2B5EF4-FFF2-40B4-BE49-F238E27FC236}">
                <a16:creationId xmlns:a16="http://schemas.microsoft.com/office/drawing/2014/main" id="{7089CE9E-EBF0-2097-5F53-12D06927AC28}"/>
              </a:ext>
            </a:extLst>
          </p:cNvPr>
          <p:cNvPicPr>
            <a:picLocks noChangeAspect="1"/>
          </p:cNvPicPr>
          <p:nvPr/>
        </p:nvPicPr>
        <p:blipFill>
          <a:blip r:embed="rId3"/>
          <a:stretch>
            <a:fillRect/>
          </a:stretch>
        </p:blipFill>
        <p:spPr>
          <a:xfrm>
            <a:off x="1889608" y="4262681"/>
            <a:ext cx="3505504" cy="1695597"/>
          </a:xfrm>
          <a:prstGeom prst="rect">
            <a:avLst/>
          </a:prstGeom>
        </p:spPr>
      </p:pic>
      <p:pic>
        <p:nvPicPr>
          <p:cNvPr id="9" name="Picture 8">
            <a:extLst>
              <a:ext uri="{FF2B5EF4-FFF2-40B4-BE49-F238E27FC236}">
                <a16:creationId xmlns:a16="http://schemas.microsoft.com/office/drawing/2014/main" id="{803C444B-FFB0-4EC4-586D-0B27A61B1BF5}"/>
              </a:ext>
            </a:extLst>
          </p:cNvPr>
          <p:cNvPicPr>
            <a:picLocks noChangeAspect="1"/>
          </p:cNvPicPr>
          <p:nvPr/>
        </p:nvPicPr>
        <p:blipFill>
          <a:blip r:embed="rId4"/>
          <a:stretch>
            <a:fillRect/>
          </a:stretch>
        </p:blipFill>
        <p:spPr>
          <a:xfrm>
            <a:off x="5899017" y="4305833"/>
            <a:ext cx="3055885" cy="1676545"/>
          </a:xfrm>
          <a:prstGeom prst="rect">
            <a:avLst/>
          </a:prstGeom>
        </p:spPr>
      </p:pic>
    </p:spTree>
    <p:extLst>
      <p:ext uri="{BB962C8B-B14F-4D97-AF65-F5344CB8AC3E}">
        <p14:creationId xmlns:p14="http://schemas.microsoft.com/office/powerpoint/2010/main" val="136858961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0418E1-7589-B1DC-1061-8436F0017A3C}"/>
              </a:ext>
            </a:extLst>
          </p:cNvPr>
          <p:cNvSpPr>
            <a:spLocks noGrp="1"/>
          </p:cNvSpPr>
          <p:nvPr>
            <p:ph type="title"/>
          </p:nvPr>
        </p:nvSpPr>
        <p:spPr/>
        <p:txBody>
          <a:bodyPr/>
          <a:lstStyle/>
          <a:p>
            <a:r>
              <a:rPr lang="en-US" dirty="0"/>
              <a:t>Matrix</a:t>
            </a:r>
          </a:p>
        </p:txBody>
      </p:sp>
      <p:sp>
        <p:nvSpPr>
          <p:cNvPr id="3" name="Content Placeholder 2">
            <a:extLst>
              <a:ext uri="{FF2B5EF4-FFF2-40B4-BE49-F238E27FC236}">
                <a16:creationId xmlns:a16="http://schemas.microsoft.com/office/drawing/2014/main" id="{D781FA24-BA07-B26E-FCE9-CAD541D9DDFB}"/>
              </a:ext>
            </a:extLst>
          </p:cNvPr>
          <p:cNvSpPr>
            <a:spLocks noGrp="1"/>
          </p:cNvSpPr>
          <p:nvPr>
            <p:ph idx="1"/>
          </p:nvPr>
        </p:nvSpPr>
        <p:spPr/>
        <p:txBody>
          <a:bodyPr/>
          <a:lstStyle/>
          <a:p>
            <a:r>
              <a:rPr lang="en-US" dirty="0"/>
              <a:t>Example 1: Add the following two matrices</a:t>
            </a:r>
          </a:p>
        </p:txBody>
      </p:sp>
      <p:pic>
        <p:nvPicPr>
          <p:cNvPr id="5" name="Picture 4">
            <a:extLst>
              <a:ext uri="{FF2B5EF4-FFF2-40B4-BE49-F238E27FC236}">
                <a16:creationId xmlns:a16="http://schemas.microsoft.com/office/drawing/2014/main" id="{A7B65316-E9EC-AB06-1C6B-54857016DEAA}"/>
              </a:ext>
            </a:extLst>
          </p:cNvPr>
          <p:cNvPicPr>
            <a:picLocks noChangeAspect="1"/>
          </p:cNvPicPr>
          <p:nvPr/>
        </p:nvPicPr>
        <p:blipFill>
          <a:blip r:embed="rId2"/>
          <a:stretch>
            <a:fillRect/>
          </a:stretch>
        </p:blipFill>
        <p:spPr>
          <a:xfrm>
            <a:off x="3079670" y="3282869"/>
            <a:ext cx="1836579" cy="933531"/>
          </a:xfrm>
          <a:prstGeom prst="rect">
            <a:avLst/>
          </a:prstGeom>
        </p:spPr>
      </p:pic>
      <p:pic>
        <p:nvPicPr>
          <p:cNvPr id="7" name="Picture 6">
            <a:extLst>
              <a:ext uri="{FF2B5EF4-FFF2-40B4-BE49-F238E27FC236}">
                <a16:creationId xmlns:a16="http://schemas.microsoft.com/office/drawing/2014/main" id="{6C1EE52A-F262-72F2-AA75-39273ADB04B7}"/>
              </a:ext>
            </a:extLst>
          </p:cNvPr>
          <p:cNvPicPr>
            <a:picLocks noChangeAspect="1"/>
          </p:cNvPicPr>
          <p:nvPr/>
        </p:nvPicPr>
        <p:blipFill>
          <a:blip r:embed="rId3"/>
          <a:stretch>
            <a:fillRect/>
          </a:stretch>
        </p:blipFill>
        <p:spPr>
          <a:xfrm>
            <a:off x="5292006" y="3282869"/>
            <a:ext cx="1943268" cy="845893"/>
          </a:xfrm>
          <a:prstGeom prst="rect">
            <a:avLst/>
          </a:prstGeom>
        </p:spPr>
      </p:pic>
      <p:pic>
        <p:nvPicPr>
          <p:cNvPr id="9" name="Picture 8">
            <a:extLst>
              <a:ext uri="{FF2B5EF4-FFF2-40B4-BE49-F238E27FC236}">
                <a16:creationId xmlns:a16="http://schemas.microsoft.com/office/drawing/2014/main" id="{759E09F3-F6F4-DD4B-59DD-43103DCA82BD}"/>
              </a:ext>
            </a:extLst>
          </p:cNvPr>
          <p:cNvPicPr>
            <a:picLocks noChangeAspect="1"/>
          </p:cNvPicPr>
          <p:nvPr/>
        </p:nvPicPr>
        <p:blipFill>
          <a:blip r:embed="rId4"/>
          <a:stretch>
            <a:fillRect/>
          </a:stretch>
        </p:blipFill>
        <p:spPr>
          <a:xfrm>
            <a:off x="3059152" y="4521768"/>
            <a:ext cx="4465707" cy="1543184"/>
          </a:xfrm>
          <a:prstGeom prst="rect">
            <a:avLst/>
          </a:prstGeom>
        </p:spPr>
      </p:pic>
    </p:spTree>
    <p:extLst>
      <p:ext uri="{BB962C8B-B14F-4D97-AF65-F5344CB8AC3E}">
        <p14:creationId xmlns:p14="http://schemas.microsoft.com/office/powerpoint/2010/main" val="364403302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84CEE-B7FF-5E10-A330-58190685FB3E}"/>
              </a:ext>
            </a:extLst>
          </p:cNvPr>
          <p:cNvSpPr>
            <a:spLocks noGrp="1"/>
          </p:cNvSpPr>
          <p:nvPr>
            <p:ph type="title"/>
          </p:nvPr>
        </p:nvSpPr>
        <p:spPr/>
        <p:txBody>
          <a:bodyPr/>
          <a:lstStyle/>
          <a:p>
            <a:r>
              <a:rPr lang="en-US" dirty="0"/>
              <a:t>Matrix</a:t>
            </a:r>
          </a:p>
        </p:txBody>
      </p:sp>
      <p:sp>
        <p:nvSpPr>
          <p:cNvPr id="3" name="Content Placeholder 2">
            <a:extLst>
              <a:ext uri="{FF2B5EF4-FFF2-40B4-BE49-F238E27FC236}">
                <a16:creationId xmlns:a16="http://schemas.microsoft.com/office/drawing/2014/main" id="{1BF220B7-D986-B6BD-C4B1-74E432669BC8}"/>
              </a:ext>
            </a:extLst>
          </p:cNvPr>
          <p:cNvSpPr>
            <a:spLocks noGrp="1"/>
          </p:cNvSpPr>
          <p:nvPr>
            <p:ph idx="1"/>
          </p:nvPr>
        </p:nvSpPr>
        <p:spPr/>
        <p:txBody>
          <a:bodyPr/>
          <a:lstStyle/>
          <a:p>
            <a:r>
              <a:rPr lang="en-US" dirty="0"/>
              <a:t>Example 2: multiply the following two matrices</a:t>
            </a:r>
          </a:p>
        </p:txBody>
      </p:sp>
      <p:pic>
        <p:nvPicPr>
          <p:cNvPr id="5" name="Picture 4">
            <a:extLst>
              <a:ext uri="{FF2B5EF4-FFF2-40B4-BE49-F238E27FC236}">
                <a16:creationId xmlns:a16="http://schemas.microsoft.com/office/drawing/2014/main" id="{BC02723E-8B57-30D9-644C-53B23CC322E2}"/>
              </a:ext>
            </a:extLst>
          </p:cNvPr>
          <p:cNvPicPr>
            <a:picLocks noChangeAspect="1"/>
          </p:cNvPicPr>
          <p:nvPr/>
        </p:nvPicPr>
        <p:blipFill>
          <a:blip r:embed="rId2"/>
          <a:stretch>
            <a:fillRect/>
          </a:stretch>
        </p:blipFill>
        <p:spPr>
          <a:xfrm>
            <a:off x="1788736" y="3543712"/>
            <a:ext cx="1360288" cy="857324"/>
          </a:xfrm>
          <a:prstGeom prst="rect">
            <a:avLst/>
          </a:prstGeom>
        </p:spPr>
      </p:pic>
      <p:pic>
        <p:nvPicPr>
          <p:cNvPr id="7" name="Picture 6">
            <a:extLst>
              <a:ext uri="{FF2B5EF4-FFF2-40B4-BE49-F238E27FC236}">
                <a16:creationId xmlns:a16="http://schemas.microsoft.com/office/drawing/2014/main" id="{7C68CBF3-5F56-A327-9D02-BDAC847B4A23}"/>
              </a:ext>
            </a:extLst>
          </p:cNvPr>
          <p:cNvPicPr>
            <a:picLocks noChangeAspect="1"/>
          </p:cNvPicPr>
          <p:nvPr/>
        </p:nvPicPr>
        <p:blipFill>
          <a:blip r:embed="rId3"/>
          <a:stretch>
            <a:fillRect/>
          </a:stretch>
        </p:blipFill>
        <p:spPr>
          <a:xfrm>
            <a:off x="1788736" y="4671969"/>
            <a:ext cx="2457663" cy="590601"/>
          </a:xfrm>
          <a:prstGeom prst="rect">
            <a:avLst/>
          </a:prstGeom>
        </p:spPr>
      </p:pic>
      <p:pic>
        <p:nvPicPr>
          <p:cNvPr id="9" name="Picture 8">
            <a:extLst>
              <a:ext uri="{FF2B5EF4-FFF2-40B4-BE49-F238E27FC236}">
                <a16:creationId xmlns:a16="http://schemas.microsoft.com/office/drawing/2014/main" id="{682DD307-4CB8-80DF-D2B0-65E2546426C3}"/>
              </a:ext>
            </a:extLst>
          </p:cNvPr>
          <p:cNvPicPr>
            <a:picLocks noChangeAspect="1"/>
          </p:cNvPicPr>
          <p:nvPr/>
        </p:nvPicPr>
        <p:blipFill>
          <a:blip r:embed="rId4"/>
          <a:stretch>
            <a:fillRect/>
          </a:stretch>
        </p:blipFill>
        <p:spPr>
          <a:xfrm>
            <a:off x="4574070" y="3492967"/>
            <a:ext cx="5418290" cy="2381456"/>
          </a:xfrm>
          <a:prstGeom prst="rect">
            <a:avLst/>
          </a:prstGeom>
        </p:spPr>
      </p:pic>
    </p:spTree>
    <p:extLst>
      <p:ext uri="{BB962C8B-B14F-4D97-AF65-F5344CB8AC3E}">
        <p14:creationId xmlns:p14="http://schemas.microsoft.com/office/powerpoint/2010/main" val="106952428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364895-614C-1A6A-6422-618E4DFFF4A3}"/>
              </a:ext>
            </a:extLst>
          </p:cNvPr>
          <p:cNvSpPr>
            <a:spLocks noGrp="1"/>
          </p:cNvSpPr>
          <p:nvPr>
            <p:ph type="title"/>
          </p:nvPr>
        </p:nvSpPr>
        <p:spPr/>
        <p:txBody>
          <a:bodyPr/>
          <a:lstStyle/>
          <a:p>
            <a:r>
              <a:rPr lang="en-US" dirty="0"/>
              <a:t>Dictionary</a:t>
            </a:r>
          </a:p>
        </p:txBody>
      </p:sp>
      <p:sp>
        <p:nvSpPr>
          <p:cNvPr id="3" name="Content Placeholder 2">
            <a:extLst>
              <a:ext uri="{FF2B5EF4-FFF2-40B4-BE49-F238E27FC236}">
                <a16:creationId xmlns:a16="http://schemas.microsoft.com/office/drawing/2014/main" id="{90FEC409-0E1F-2BB5-9C2E-78CB0EFE1209}"/>
              </a:ext>
            </a:extLst>
          </p:cNvPr>
          <p:cNvSpPr>
            <a:spLocks noGrp="1"/>
          </p:cNvSpPr>
          <p:nvPr>
            <p:ph idx="1"/>
          </p:nvPr>
        </p:nvSpPr>
        <p:spPr/>
        <p:txBody>
          <a:bodyPr/>
          <a:lstStyle/>
          <a:p>
            <a:r>
              <a:rPr lang="en-US" sz="1800" b="0" i="0" u="none" strike="noStrike" baseline="0" dirty="0">
                <a:solidFill>
                  <a:srgbClr val="000000"/>
                </a:solidFill>
                <a:latin typeface="Minion Pro"/>
              </a:rPr>
              <a:t>A Python dictionary is an unordered collection of k</a:t>
            </a:r>
            <a:r>
              <a:rPr lang="en-US" sz="1800" dirty="0">
                <a:solidFill>
                  <a:srgbClr val="000000"/>
                </a:solidFill>
                <a:latin typeface="Minion Pro"/>
              </a:rPr>
              <a:t>ey – value pairs</a:t>
            </a:r>
            <a:r>
              <a:rPr lang="en-US" sz="1800" b="0" i="0" u="none" strike="noStrike" baseline="0" dirty="0">
                <a:solidFill>
                  <a:srgbClr val="000000"/>
                </a:solidFill>
                <a:latin typeface="Minion Pro"/>
              </a:rPr>
              <a:t>. Dictionaries are written with curly brackets, and the keys and values are separated by colons </a:t>
            </a:r>
            <a:endParaRPr lang="en-US" dirty="0"/>
          </a:p>
        </p:txBody>
      </p:sp>
      <p:pic>
        <p:nvPicPr>
          <p:cNvPr id="5" name="Picture 4">
            <a:extLst>
              <a:ext uri="{FF2B5EF4-FFF2-40B4-BE49-F238E27FC236}">
                <a16:creationId xmlns:a16="http://schemas.microsoft.com/office/drawing/2014/main" id="{33FF7B92-1F7E-5C33-8DFA-7182D1848F6E}"/>
              </a:ext>
            </a:extLst>
          </p:cNvPr>
          <p:cNvPicPr>
            <a:picLocks noChangeAspect="1"/>
          </p:cNvPicPr>
          <p:nvPr/>
        </p:nvPicPr>
        <p:blipFill>
          <a:blip r:embed="rId2"/>
          <a:stretch>
            <a:fillRect/>
          </a:stretch>
        </p:blipFill>
        <p:spPr>
          <a:xfrm>
            <a:off x="1731507" y="3617514"/>
            <a:ext cx="3181626" cy="1512701"/>
          </a:xfrm>
          <a:prstGeom prst="rect">
            <a:avLst/>
          </a:prstGeom>
        </p:spPr>
      </p:pic>
      <p:pic>
        <p:nvPicPr>
          <p:cNvPr id="9" name="Picture 8">
            <a:extLst>
              <a:ext uri="{FF2B5EF4-FFF2-40B4-BE49-F238E27FC236}">
                <a16:creationId xmlns:a16="http://schemas.microsoft.com/office/drawing/2014/main" id="{3D324198-9E89-C3DE-C418-D88789A66FC8}"/>
              </a:ext>
            </a:extLst>
          </p:cNvPr>
          <p:cNvPicPr>
            <a:picLocks noChangeAspect="1"/>
          </p:cNvPicPr>
          <p:nvPr/>
        </p:nvPicPr>
        <p:blipFill>
          <a:blip r:embed="rId3"/>
          <a:stretch>
            <a:fillRect/>
          </a:stretch>
        </p:blipFill>
        <p:spPr>
          <a:xfrm>
            <a:off x="5447825" y="3769927"/>
            <a:ext cx="5448772" cy="1360288"/>
          </a:xfrm>
          <a:prstGeom prst="rect">
            <a:avLst/>
          </a:prstGeom>
        </p:spPr>
      </p:pic>
    </p:spTree>
    <p:extLst>
      <p:ext uri="{BB962C8B-B14F-4D97-AF65-F5344CB8AC3E}">
        <p14:creationId xmlns:p14="http://schemas.microsoft.com/office/powerpoint/2010/main" val="130180884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81932E-3B92-2512-988B-E3FA27205E0D}"/>
              </a:ext>
            </a:extLst>
          </p:cNvPr>
          <p:cNvSpPr>
            <a:spLocks noGrp="1"/>
          </p:cNvSpPr>
          <p:nvPr>
            <p:ph type="title"/>
          </p:nvPr>
        </p:nvSpPr>
        <p:spPr/>
        <p:txBody>
          <a:bodyPr/>
          <a:lstStyle/>
          <a:p>
            <a:r>
              <a:rPr lang="en-US" dirty="0"/>
              <a:t>Dictionary</a:t>
            </a:r>
          </a:p>
        </p:txBody>
      </p:sp>
      <p:sp>
        <p:nvSpPr>
          <p:cNvPr id="3" name="Content Placeholder 2">
            <a:extLst>
              <a:ext uri="{FF2B5EF4-FFF2-40B4-BE49-F238E27FC236}">
                <a16:creationId xmlns:a16="http://schemas.microsoft.com/office/drawing/2014/main" id="{11C3ECE6-5D23-06AD-4359-8EEBC0A94BBB}"/>
              </a:ext>
            </a:extLst>
          </p:cNvPr>
          <p:cNvSpPr>
            <a:spLocks noGrp="1"/>
          </p:cNvSpPr>
          <p:nvPr>
            <p:ph idx="1"/>
          </p:nvPr>
        </p:nvSpPr>
        <p:spPr/>
        <p:txBody>
          <a:bodyPr/>
          <a:lstStyle/>
          <a:p>
            <a:r>
              <a:rPr lang="en-US" dirty="0"/>
              <a:t>keys, values, and items: </a:t>
            </a:r>
            <a:r>
              <a:rPr lang="en-US" dirty="0" err="1"/>
              <a:t>employee.keys</a:t>
            </a:r>
            <a:r>
              <a:rPr lang="en-US" dirty="0"/>
              <a:t>(), </a:t>
            </a:r>
            <a:r>
              <a:rPr lang="en-US" dirty="0" err="1"/>
              <a:t>employee.values</a:t>
            </a:r>
            <a:r>
              <a:rPr lang="en-US" dirty="0"/>
              <a:t>(), </a:t>
            </a:r>
            <a:r>
              <a:rPr lang="en-US" dirty="0" err="1"/>
              <a:t>employee.items</a:t>
            </a:r>
            <a:r>
              <a:rPr lang="en-US" dirty="0"/>
              <a:t>()</a:t>
            </a:r>
          </a:p>
        </p:txBody>
      </p:sp>
      <p:pic>
        <p:nvPicPr>
          <p:cNvPr id="5" name="Picture 4">
            <a:extLst>
              <a:ext uri="{FF2B5EF4-FFF2-40B4-BE49-F238E27FC236}">
                <a16:creationId xmlns:a16="http://schemas.microsoft.com/office/drawing/2014/main" id="{E631277E-BAC7-09A8-3B53-0E94CABB3F61}"/>
              </a:ext>
            </a:extLst>
          </p:cNvPr>
          <p:cNvPicPr>
            <a:picLocks noChangeAspect="1"/>
          </p:cNvPicPr>
          <p:nvPr/>
        </p:nvPicPr>
        <p:blipFill>
          <a:blip r:embed="rId2"/>
          <a:stretch>
            <a:fillRect/>
          </a:stretch>
        </p:blipFill>
        <p:spPr>
          <a:xfrm>
            <a:off x="2819103" y="3206087"/>
            <a:ext cx="6858594" cy="2781541"/>
          </a:xfrm>
          <a:prstGeom prst="rect">
            <a:avLst/>
          </a:prstGeom>
        </p:spPr>
      </p:pic>
    </p:spTree>
    <p:extLst>
      <p:ext uri="{BB962C8B-B14F-4D97-AF65-F5344CB8AC3E}">
        <p14:creationId xmlns:p14="http://schemas.microsoft.com/office/powerpoint/2010/main" val="316330222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90237-1199-8C23-AAA3-BEC191986D32}"/>
              </a:ext>
            </a:extLst>
          </p:cNvPr>
          <p:cNvSpPr>
            <a:spLocks noGrp="1"/>
          </p:cNvSpPr>
          <p:nvPr>
            <p:ph type="title"/>
          </p:nvPr>
        </p:nvSpPr>
        <p:spPr/>
        <p:txBody>
          <a:bodyPr/>
          <a:lstStyle/>
          <a:p>
            <a:r>
              <a:rPr lang="en-US" dirty="0"/>
              <a:t>Dictionary</a:t>
            </a:r>
          </a:p>
        </p:txBody>
      </p:sp>
      <p:sp>
        <p:nvSpPr>
          <p:cNvPr id="3" name="Content Placeholder 2">
            <a:extLst>
              <a:ext uri="{FF2B5EF4-FFF2-40B4-BE49-F238E27FC236}">
                <a16:creationId xmlns:a16="http://schemas.microsoft.com/office/drawing/2014/main" id="{104DBF10-0DA2-FA64-FBA3-D6F4CC937C5A}"/>
              </a:ext>
            </a:extLst>
          </p:cNvPr>
          <p:cNvSpPr>
            <a:spLocks noGrp="1"/>
          </p:cNvSpPr>
          <p:nvPr>
            <p:ph idx="1"/>
          </p:nvPr>
        </p:nvSpPr>
        <p:spPr/>
        <p:txBody>
          <a:bodyPr/>
          <a:lstStyle/>
          <a:p>
            <a:r>
              <a:rPr lang="en-US" dirty="0"/>
              <a:t>Access a dictionary item: dictionary[key]</a:t>
            </a:r>
          </a:p>
        </p:txBody>
      </p:sp>
      <p:pic>
        <p:nvPicPr>
          <p:cNvPr id="7" name="Picture 6">
            <a:extLst>
              <a:ext uri="{FF2B5EF4-FFF2-40B4-BE49-F238E27FC236}">
                <a16:creationId xmlns:a16="http://schemas.microsoft.com/office/drawing/2014/main" id="{7DCF5406-8E75-23F6-E464-B0B1D9B51E52}"/>
              </a:ext>
            </a:extLst>
          </p:cNvPr>
          <p:cNvPicPr>
            <a:picLocks noChangeAspect="1"/>
          </p:cNvPicPr>
          <p:nvPr/>
        </p:nvPicPr>
        <p:blipFill>
          <a:blip r:embed="rId2"/>
          <a:stretch>
            <a:fillRect/>
          </a:stretch>
        </p:blipFill>
        <p:spPr>
          <a:xfrm>
            <a:off x="3233239" y="3265792"/>
            <a:ext cx="4160881" cy="2610076"/>
          </a:xfrm>
          <a:prstGeom prst="rect">
            <a:avLst/>
          </a:prstGeom>
        </p:spPr>
      </p:pic>
    </p:spTree>
    <p:extLst>
      <p:ext uri="{BB962C8B-B14F-4D97-AF65-F5344CB8AC3E}">
        <p14:creationId xmlns:p14="http://schemas.microsoft.com/office/powerpoint/2010/main" val="55538865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936D5C-5D7C-4D96-B48D-2EB3F64C9AC2}"/>
              </a:ext>
            </a:extLst>
          </p:cNvPr>
          <p:cNvSpPr>
            <a:spLocks noGrp="1"/>
          </p:cNvSpPr>
          <p:nvPr>
            <p:ph type="title"/>
          </p:nvPr>
        </p:nvSpPr>
        <p:spPr/>
        <p:txBody>
          <a:bodyPr/>
          <a:lstStyle/>
          <a:p>
            <a:r>
              <a:rPr lang="en-US" dirty="0"/>
              <a:t>Dictionary</a:t>
            </a:r>
          </a:p>
        </p:txBody>
      </p:sp>
      <p:sp>
        <p:nvSpPr>
          <p:cNvPr id="3" name="Content Placeholder 2">
            <a:extLst>
              <a:ext uri="{FF2B5EF4-FFF2-40B4-BE49-F238E27FC236}">
                <a16:creationId xmlns:a16="http://schemas.microsoft.com/office/drawing/2014/main" id="{7A500934-7FE1-B86E-E3E3-C0586A5D3885}"/>
              </a:ext>
            </a:extLst>
          </p:cNvPr>
          <p:cNvSpPr>
            <a:spLocks noGrp="1"/>
          </p:cNvSpPr>
          <p:nvPr>
            <p:ph idx="1"/>
          </p:nvPr>
        </p:nvSpPr>
        <p:spPr/>
        <p:txBody>
          <a:bodyPr/>
          <a:lstStyle/>
          <a:p>
            <a:r>
              <a:rPr lang="en-US" dirty="0"/>
              <a:t>Add, Remove, and Change Dictionary Items</a:t>
            </a:r>
          </a:p>
        </p:txBody>
      </p:sp>
      <p:pic>
        <p:nvPicPr>
          <p:cNvPr id="5" name="Picture 4">
            <a:extLst>
              <a:ext uri="{FF2B5EF4-FFF2-40B4-BE49-F238E27FC236}">
                <a16:creationId xmlns:a16="http://schemas.microsoft.com/office/drawing/2014/main" id="{5C2B9672-F321-816A-7FE8-D6CA014C64C8}"/>
              </a:ext>
            </a:extLst>
          </p:cNvPr>
          <p:cNvPicPr>
            <a:picLocks noChangeAspect="1"/>
          </p:cNvPicPr>
          <p:nvPr/>
        </p:nvPicPr>
        <p:blipFill>
          <a:blip r:embed="rId2"/>
          <a:stretch>
            <a:fillRect/>
          </a:stretch>
        </p:blipFill>
        <p:spPr>
          <a:xfrm>
            <a:off x="2487000" y="3246014"/>
            <a:ext cx="6801439" cy="2438611"/>
          </a:xfrm>
          <a:prstGeom prst="rect">
            <a:avLst/>
          </a:prstGeom>
        </p:spPr>
      </p:pic>
    </p:spTree>
    <p:extLst>
      <p:ext uri="{BB962C8B-B14F-4D97-AF65-F5344CB8AC3E}">
        <p14:creationId xmlns:p14="http://schemas.microsoft.com/office/powerpoint/2010/main" val="53489931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21B47A-1EF5-AF6E-80A6-D24D9E1E2407}"/>
              </a:ext>
            </a:extLst>
          </p:cNvPr>
          <p:cNvSpPr>
            <a:spLocks noGrp="1"/>
          </p:cNvSpPr>
          <p:nvPr>
            <p:ph type="title"/>
          </p:nvPr>
        </p:nvSpPr>
        <p:spPr/>
        <p:txBody>
          <a:bodyPr/>
          <a:lstStyle/>
          <a:p>
            <a:r>
              <a:rPr lang="en-US" dirty="0"/>
              <a:t>Dictionary</a:t>
            </a:r>
          </a:p>
        </p:txBody>
      </p:sp>
      <p:sp>
        <p:nvSpPr>
          <p:cNvPr id="3" name="Content Placeholder 2">
            <a:extLst>
              <a:ext uri="{FF2B5EF4-FFF2-40B4-BE49-F238E27FC236}">
                <a16:creationId xmlns:a16="http://schemas.microsoft.com/office/drawing/2014/main" id="{A843A22C-2EFD-4994-1206-CE66D1A6FE88}"/>
              </a:ext>
            </a:extLst>
          </p:cNvPr>
          <p:cNvSpPr>
            <a:spLocks noGrp="1"/>
          </p:cNvSpPr>
          <p:nvPr>
            <p:ph idx="1"/>
          </p:nvPr>
        </p:nvSpPr>
        <p:spPr/>
        <p:txBody>
          <a:bodyPr/>
          <a:lstStyle/>
          <a:p>
            <a:r>
              <a:rPr lang="en-US" dirty="0"/>
              <a:t>To create a new dictionary from scratch:</a:t>
            </a:r>
          </a:p>
        </p:txBody>
      </p:sp>
      <p:pic>
        <p:nvPicPr>
          <p:cNvPr id="7" name="Picture 6">
            <a:extLst>
              <a:ext uri="{FF2B5EF4-FFF2-40B4-BE49-F238E27FC236}">
                <a16:creationId xmlns:a16="http://schemas.microsoft.com/office/drawing/2014/main" id="{6239C172-6909-C5D6-A19A-BC05E9F6229C}"/>
              </a:ext>
            </a:extLst>
          </p:cNvPr>
          <p:cNvPicPr>
            <a:picLocks noChangeAspect="1"/>
          </p:cNvPicPr>
          <p:nvPr/>
        </p:nvPicPr>
        <p:blipFill>
          <a:blip r:embed="rId2"/>
          <a:stretch>
            <a:fillRect/>
          </a:stretch>
        </p:blipFill>
        <p:spPr>
          <a:xfrm>
            <a:off x="1813210" y="3547683"/>
            <a:ext cx="8077900" cy="1428874"/>
          </a:xfrm>
          <a:prstGeom prst="rect">
            <a:avLst/>
          </a:prstGeom>
        </p:spPr>
      </p:pic>
    </p:spTree>
    <p:extLst>
      <p:ext uri="{BB962C8B-B14F-4D97-AF65-F5344CB8AC3E}">
        <p14:creationId xmlns:p14="http://schemas.microsoft.com/office/powerpoint/2010/main" val="408658139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9EE46F-55AF-9FC6-E74C-1C5972511616}"/>
              </a:ext>
            </a:extLst>
          </p:cNvPr>
          <p:cNvSpPr>
            <a:spLocks noGrp="1"/>
          </p:cNvSpPr>
          <p:nvPr>
            <p:ph type="title"/>
          </p:nvPr>
        </p:nvSpPr>
        <p:spPr/>
        <p:txBody>
          <a:bodyPr/>
          <a:lstStyle/>
          <a:p>
            <a:r>
              <a:rPr lang="en-US" dirty="0"/>
              <a:t>Dictionary</a:t>
            </a:r>
          </a:p>
        </p:txBody>
      </p:sp>
      <p:sp>
        <p:nvSpPr>
          <p:cNvPr id="3" name="Content Placeholder 2">
            <a:extLst>
              <a:ext uri="{FF2B5EF4-FFF2-40B4-BE49-F238E27FC236}">
                <a16:creationId xmlns:a16="http://schemas.microsoft.com/office/drawing/2014/main" id="{FDDD947A-58FE-3A96-EE8D-399C5FEA82B1}"/>
              </a:ext>
            </a:extLst>
          </p:cNvPr>
          <p:cNvSpPr>
            <a:spLocks noGrp="1"/>
          </p:cNvSpPr>
          <p:nvPr>
            <p:ph idx="1"/>
          </p:nvPr>
        </p:nvSpPr>
        <p:spPr/>
        <p:txBody>
          <a:bodyPr/>
          <a:lstStyle/>
          <a:p>
            <a:r>
              <a:rPr lang="en-US" dirty="0"/>
              <a:t>A dictionary value can be a list or a dictionary:</a:t>
            </a:r>
          </a:p>
        </p:txBody>
      </p:sp>
      <p:pic>
        <p:nvPicPr>
          <p:cNvPr id="7" name="Picture 6">
            <a:extLst>
              <a:ext uri="{FF2B5EF4-FFF2-40B4-BE49-F238E27FC236}">
                <a16:creationId xmlns:a16="http://schemas.microsoft.com/office/drawing/2014/main" id="{996542D5-077E-86B2-7889-DA798D7808C8}"/>
              </a:ext>
            </a:extLst>
          </p:cNvPr>
          <p:cNvPicPr>
            <a:picLocks noChangeAspect="1"/>
          </p:cNvPicPr>
          <p:nvPr/>
        </p:nvPicPr>
        <p:blipFill>
          <a:blip r:embed="rId2"/>
          <a:stretch>
            <a:fillRect/>
          </a:stretch>
        </p:blipFill>
        <p:spPr>
          <a:xfrm>
            <a:off x="1223421" y="3480349"/>
            <a:ext cx="9876376" cy="1969941"/>
          </a:xfrm>
          <a:prstGeom prst="rect">
            <a:avLst/>
          </a:prstGeom>
        </p:spPr>
      </p:pic>
    </p:spTree>
    <p:extLst>
      <p:ext uri="{BB962C8B-B14F-4D97-AF65-F5344CB8AC3E}">
        <p14:creationId xmlns:p14="http://schemas.microsoft.com/office/powerpoint/2010/main" val="3687377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9C69E4-5ECE-AD9B-9D1C-65A01D9E4F50}"/>
              </a:ext>
            </a:extLst>
          </p:cNvPr>
          <p:cNvSpPr>
            <a:spLocks noGrp="1"/>
          </p:cNvSpPr>
          <p:nvPr>
            <p:ph type="title"/>
          </p:nvPr>
        </p:nvSpPr>
        <p:spPr/>
        <p:txBody>
          <a:bodyPr/>
          <a:lstStyle/>
          <a:p>
            <a:r>
              <a:rPr lang="en-US" dirty="0"/>
              <a:t>Installing Python</a:t>
            </a:r>
          </a:p>
        </p:txBody>
      </p:sp>
      <p:sp>
        <p:nvSpPr>
          <p:cNvPr id="3" name="Content Placeholder 2">
            <a:extLst>
              <a:ext uri="{FF2B5EF4-FFF2-40B4-BE49-F238E27FC236}">
                <a16:creationId xmlns:a16="http://schemas.microsoft.com/office/drawing/2014/main" id="{8349B4E4-6D97-5BD5-CEA6-DF5BEBE4BDA6}"/>
              </a:ext>
            </a:extLst>
          </p:cNvPr>
          <p:cNvSpPr>
            <a:spLocks noGrp="1"/>
          </p:cNvSpPr>
          <p:nvPr>
            <p:ph idx="1"/>
          </p:nvPr>
        </p:nvSpPr>
        <p:spPr/>
        <p:txBody>
          <a:bodyPr/>
          <a:lstStyle/>
          <a:p>
            <a:r>
              <a:rPr lang="en-US" dirty="0"/>
              <a:t>You can also run Python script file with extension .</a:t>
            </a:r>
            <a:r>
              <a:rPr lang="en-US" dirty="0" err="1"/>
              <a:t>py</a:t>
            </a:r>
            <a:r>
              <a:rPr lang="en-US" dirty="0"/>
              <a:t> (written in Notepad or Visual Studio Code, or any other code editor)</a:t>
            </a:r>
          </a:p>
          <a:p>
            <a:r>
              <a:rPr lang="en-US" dirty="0"/>
              <a:t>Python installation will also install a few batch scripts such as pip that can be run in Windows CMD box or MacOS/Linux terminal</a:t>
            </a:r>
          </a:p>
          <a:p>
            <a:r>
              <a:rPr lang="en-US" dirty="0"/>
              <a:t>We can use pip to install additional Python extensions such as packages. </a:t>
            </a:r>
          </a:p>
        </p:txBody>
      </p:sp>
    </p:spTree>
    <p:extLst>
      <p:ext uri="{BB962C8B-B14F-4D97-AF65-F5344CB8AC3E}">
        <p14:creationId xmlns:p14="http://schemas.microsoft.com/office/powerpoint/2010/main" val="196408356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1DAC28-B8F6-75B0-234D-342543DAA555}"/>
              </a:ext>
            </a:extLst>
          </p:cNvPr>
          <p:cNvSpPr>
            <a:spLocks noGrp="1"/>
          </p:cNvSpPr>
          <p:nvPr>
            <p:ph type="title"/>
          </p:nvPr>
        </p:nvSpPr>
        <p:spPr/>
        <p:txBody>
          <a:bodyPr/>
          <a:lstStyle/>
          <a:p>
            <a:r>
              <a:rPr lang="en-US" dirty="0"/>
              <a:t>Tuples</a:t>
            </a:r>
          </a:p>
        </p:txBody>
      </p:sp>
      <p:sp>
        <p:nvSpPr>
          <p:cNvPr id="7" name="Content Placeholder 6">
            <a:extLst>
              <a:ext uri="{FF2B5EF4-FFF2-40B4-BE49-F238E27FC236}">
                <a16:creationId xmlns:a16="http://schemas.microsoft.com/office/drawing/2014/main" id="{02692AA5-7707-3F22-1C15-34397DC1D6F3}"/>
              </a:ext>
            </a:extLst>
          </p:cNvPr>
          <p:cNvSpPr>
            <a:spLocks noGrp="1"/>
          </p:cNvSpPr>
          <p:nvPr>
            <p:ph idx="1"/>
          </p:nvPr>
        </p:nvSpPr>
        <p:spPr/>
        <p:txBody>
          <a:bodyPr/>
          <a:lstStyle/>
          <a:p>
            <a:r>
              <a:rPr lang="en-US" sz="1800" b="0" i="0" u="none" strike="noStrike" baseline="0" dirty="0">
                <a:solidFill>
                  <a:srgbClr val="000000"/>
                </a:solidFill>
                <a:latin typeface="Minion Pro"/>
              </a:rPr>
              <a:t>A tuple object is similar to a list, but it cannot be changed. Tuples are immutable sequences, which means their values cannot be changed after initialization.</a:t>
            </a:r>
            <a:endParaRPr lang="en-US" dirty="0"/>
          </a:p>
        </p:txBody>
      </p:sp>
      <p:pic>
        <p:nvPicPr>
          <p:cNvPr id="9" name="Picture 8">
            <a:extLst>
              <a:ext uri="{FF2B5EF4-FFF2-40B4-BE49-F238E27FC236}">
                <a16:creationId xmlns:a16="http://schemas.microsoft.com/office/drawing/2014/main" id="{FF7E7B1B-C268-0EC6-06EB-C428A5355C5A}"/>
              </a:ext>
            </a:extLst>
          </p:cNvPr>
          <p:cNvPicPr>
            <a:picLocks noChangeAspect="1"/>
          </p:cNvPicPr>
          <p:nvPr/>
        </p:nvPicPr>
        <p:blipFill>
          <a:blip r:embed="rId2"/>
          <a:stretch>
            <a:fillRect/>
          </a:stretch>
        </p:blipFill>
        <p:spPr>
          <a:xfrm>
            <a:off x="1844339" y="3254240"/>
            <a:ext cx="7010102" cy="2811612"/>
          </a:xfrm>
          <a:prstGeom prst="rect">
            <a:avLst/>
          </a:prstGeom>
        </p:spPr>
      </p:pic>
    </p:spTree>
    <p:extLst>
      <p:ext uri="{BB962C8B-B14F-4D97-AF65-F5344CB8AC3E}">
        <p14:creationId xmlns:p14="http://schemas.microsoft.com/office/powerpoint/2010/main" val="166636729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917BF-EAEC-F1AF-FF2C-BD5819928856}"/>
              </a:ext>
            </a:extLst>
          </p:cNvPr>
          <p:cNvSpPr>
            <a:spLocks noGrp="1"/>
          </p:cNvSpPr>
          <p:nvPr>
            <p:ph type="title"/>
          </p:nvPr>
        </p:nvSpPr>
        <p:spPr/>
        <p:txBody>
          <a:bodyPr/>
          <a:lstStyle/>
          <a:p>
            <a:r>
              <a:rPr lang="en-US" dirty="0"/>
              <a:t>Set</a:t>
            </a:r>
          </a:p>
        </p:txBody>
      </p:sp>
      <p:sp>
        <p:nvSpPr>
          <p:cNvPr id="3" name="Content Placeholder 2">
            <a:extLst>
              <a:ext uri="{FF2B5EF4-FFF2-40B4-BE49-F238E27FC236}">
                <a16:creationId xmlns:a16="http://schemas.microsoft.com/office/drawing/2014/main" id="{71867549-8069-D734-72B0-64B1A31D2012}"/>
              </a:ext>
            </a:extLst>
          </p:cNvPr>
          <p:cNvSpPr>
            <a:spLocks noGrp="1"/>
          </p:cNvSpPr>
          <p:nvPr>
            <p:ph idx="1"/>
          </p:nvPr>
        </p:nvSpPr>
        <p:spPr/>
        <p:txBody>
          <a:bodyPr/>
          <a:lstStyle/>
          <a:p>
            <a:r>
              <a:rPr lang="en-US" sz="1800" b="0" i="0" u="none" strike="noStrike" baseline="0" dirty="0">
                <a:solidFill>
                  <a:srgbClr val="000000"/>
                </a:solidFill>
                <a:latin typeface="Minion Pro"/>
              </a:rPr>
              <a:t>Sets are unordered collections of unique and immutable objects that support operations mimicking mathematical set theory </a:t>
            </a:r>
            <a:endParaRPr lang="en-US" dirty="0"/>
          </a:p>
        </p:txBody>
      </p:sp>
      <p:pic>
        <p:nvPicPr>
          <p:cNvPr id="5" name="Picture 4">
            <a:extLst>
              <a:ext uri="{FF2B5EF4-FFF2-40B4-BE49-F238E27FC236}">
                <a16:creationId xmlns:a16="http://schemas.microsoft.com/office/drawing/2014/main" id="{A40DD89B-EA32-70B1-61DF-4DEB8707129A}"/>
              </a:ext>
            </a:extLst>
          </p:cNvPr>
          <p:cNvPicPr>
            <a:picLocks noChangeAspect="1"/>
          </p:cNvPicPr>
          <p:nvPr/>
        </p:nvPicPr>
        <p:blipFill>
          <a:blip r:embed="rId2"/>
          <a:stretch>
            <a:fillRect/>
          </a:stretch>
        </p:blipFill>
        <p:spPr>
          <a:xfrm>
            <a:off x="3180575" y="3717854"/>
            <a:ext cx="3219729" cy="1627011"/>
          </a:xfrm>
          <a:prstGeom prst="rect">
            <a:avLst/>
          </a:prstGeom>
        </p:spPr>
      </p:pic>
    </p:spTree>
    <p:extLst>
      <p:ext uri="{BB962C8B-B14F-4D97-AF65-F5344CB8AC3E}">
        <p14:creationId xmlns:p14="http://schemas.microsoft.com/office/powerpoint/2010/main" val="185759411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7C5424-9769-3598-0B8C-6B68B513749B}"/>
              </a:ext>
            </a:extLst>
          </p:cNvPr>
          <p:cNvSpPr>
            <a:spLocks noGrp="1"/>
          </p:cNvSpPr>
          <p:nvPr>
            <p:ph type="title"/>
          </p:nvPr>
        </p:nvSpPr>
        <p:spPr/>
        <p:txBody>
          <a:bodyPr/>
          <a:lstStyle/>
          <a:p>
            <a:r>
              <a:rPr lang="en-US" dirty="0"/>
              <a:t>Set</a:t>
            </a:r>
          </a:p>
        </p:txBody>
      </p:sp>
      <p:sp>
        <p:nvSpPr>
          <p:cNvPr id="3" name="Content Placeholder 2">
            <a:extLst>
              <a:ext uri="{FF2B5EF4-FFF2-40B4-BE49-F238E27FC236}">
                <a16:creationId xmlns:a16="http://schemas.microsoft.com/office/drawing/2014/main" id="{3D6A335D-89EA-8745-B451-FD3525FDEC8A}"/>
              </a:ext>
            </a:extLst>
          </p:cNvPr>
          <p:cNvSpPr>
            <a:spLocks noGrp="1"/>
          </p:cNvSpPr>
          <p:nvPr>
            <p:ph idx="1"/>
          </p:nvPr>
        </p:nvSpPr>
        <p:spPr/>
        <p:txBody>
          <a:bodyPr/>
          <a:lstStyle/>
          <a:p>
            <a:r>
              <a:rPr lang="en-US" dirty="0"/>
              <a:t>Add and Remove Set Members:</a:t>
            </a:r>
          </a:p>
        </p:txBody>
      </p:sp>
      <p:pic>
        <p:nvPicPr>
          <p:cNvPr id="7" name="Picture 6">
            <a:extLst>
              <a:ext uri="{FF2B5EF4-FFF2-40B4-BE49-F238E27FC236}">
                <a16:creationId xmlns:a16="http://schemas.microsoft.com/office/drawing/2014/main" id="{0AA83C57-807E-C266-B05C-0B877EA6A00F}"/>
              </a:ext>
            </a:extLst>
          </p:cNvPr>
          <p:cNvPicPr>
            <a:picLocks noChangeAspect="1"/>
          </p:cNvPicPr>
          <p:nvPr/>
        </p:nvPicPr>
        <p:blipFill>
          <a:blip r:embed="rId2"/>
          <a:stretch>
            <a:fillRect/>
          </a:stretch>
        </p:blipFill>
        <p:spPr>
          <a:xfrm>
            <a:off x="3180563" y="3522912"/>
            <a:ext cx="3494073" cy="1569856"/>
          </a:xfrm>
          <a:prstGeom prst="rect">
            <a:avLst/>
          </a:prstGeom>
        </p:spPr>
      </p:pic>
    </p:spTree>
    <p:extLst>
      <p:ext uri="{BB962C8B-B14F-4D97-AF65-F5344CB8AC3E}">
        <p14:creationId xmlns:p14="http://schemas.microsoft.com/office/powerpoint/2010/main" val="152065472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F475E7-4779-E0CF-7784-1B4EE564E65A}"/>
              </a:ext>
            </a:extLst>
          </p:cNvPr>
          <p:cNvSpPr>
            <a:spLocks noGrp="1"/>
          </p:cNvSpPr>
          <p:nvPr>
            <p:ph type="title"/>
          </p:nvPr>
        </p:nvSpPr>
        <p:spPr/>
        <p:txBody>
          <a:bodyPr/>
          <a:lstStyle/>
          <a:p>
            <a:r>
              <a:rPr lang="en-US" dirty="0"/>
              <a:t>Set</a:t>
            </a:r>
          </a:p>
        </p:txBody>
      </p:sp>
      <p:sp>
        <p:nvSpPr>
          <p:cNvPr id="3" name="Content Placeholder 2">
            <a:extLst>
              <a:ext uri="{FF2B5EF4-FFF2-40B4-BE49-F238E27FC236}">
                <a16:creationId xmlns:a16="http://schemas.microsoft.com/office/drawing/2014/main" id="{FD80F1B7-EAE2-6C6B-0B0D-2553DFCCE88B}"/>
              </a:ext>
            </a:extLst>
          </p:cNvPr>
          <p:cNvSpPr>
            <a:spLocks noGrp="1"/>
          </p:cNvSpPr>
          <p:nvPr>
            <p:ph idx="1"/>
          </p:nvPr>
        </p:nvSpPr>
        <p:spPr/>
        <p:txBody>
          <a:bodyPr/>
          <a:lstStyle/>
          <a:p>
            <a:r>
              <a:rPr lang="en-US" dirty="0"/>
              <a:t>Set Union (|), Set Intersection(&amp;), and Set Difference (-):</a:t>
            </a:r>
          </a:p>
          <a:p>
            <a:pPr marL="0" indent="0">
              <a:buNone/>
            </a:pPr>
            <a:endParaRPr lang="en-US" dirty="0"/>
          </a:p>
        </p:txBody>
      </p:sp>
      <p:pic>
        <p:nvPicPr>
          <p:cNvPr id="5" name="Picture 4">
            <a:extLst>
              <a:ext uri="{FF2B5EF4-FFF2-40B4-BE49-F238E27FC236}">
                <a16:creationId xmlns:a16="http://schemas.microsoft.com/office/drawing/2014/main" id="{8570AF6C-CBFE-E8D0-695E-044383C79D5F}"/>
              </a:ext>
            </a:extLst>
          </p:cNvPr>
          <p:cNvPicPr>
            <a:picLocks noChangeAspect="1"/>
          </p:cNvPicPr>
          <p:nvPr/>
        </p:nvPicPr>
        <p:blipFill>
          <a:blip r:embed="rId2"/>
          <a:stretch>
            <a:fillRect/>
          </a:stretch>
        </p:blipFill>
        <p:spPr>
          <a:xfrm>
            <a:off x="3556482" y="3162191"/>
            <a:ext cx="3524555" cy="2514818"/>
          </a:xfrm>
          <a:prstGeom prst="rect">
            <a:avLst/>
          </a:prstGeom>
        </p:spPr>
      </p:pic>
    </p:spTree>
    <p:extLst>
      <p:ext uri="{BB962C8B-B14F-4D97-AF65-F5344CB8AC3E}">
        <p14:creationId xmlns:p14="http://schemas.microsoft.com/office/powerpoint/2010/main" val="403727453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D5D2F6-ADBF-C415-2915-D518824D6E12}"/>
              </a:ext>
            </a:extLst>
          </p:cNvPr>
          <p:cNvSpPr>
            <a:spLocks noGrp="1"/>
          </p:cNvSpPr>
          <p:nvPr>
            <p:ph type="title"/>
          </p:nvPr>
        </p:nvSpPr>
        <p:spPr/>
        <p:txBody>
          <a:bodyPr/>
          <a:lstStyle/>
          <a:p>
            <a:r>
              <a:rPr lang="en-US" dirty="0"/>
              <a:t>Set</a:t>
            </a:r>
          </a:p>
        </p:txBody>
      </p:sp>
      <p:sp>
        <p:nvSpPr>
          <p:cNvPr id="3" name="Content Placeholder 2">
            <a:extLst>
              <a:ext uri="{FF2B5EF4-FFF2-40B4-BE49-F238E27FC236}">
                <a16:creationId xmlns:a16="http://schemas.microsoft.com/office/drawing/2014/main" id="{51C68E29-82CE-7E2C-F877-1BE9AEE10EB3}"/>
              </a:ext>
            </a:extLst>
          </p:cNvPr>
          <p:cNvSpPr>
            <a:spLocks noGrp="1"/>
          </p:cNvSpPr>
          <p:nvPr>
            <p:ph idx="1"/>
          </p:nvPr>
        </p:nvSpPr>
        <p:spPr/>
        <p:txBody>
          <a:bodyPr/>
          <a:lstStyle/>
          <a:p>
            <a:r>
              <a:rPr lang="en-US" dirty="0"/>
              <a:t>Set subset (&lt;=), set superset (&gt;=):</a:t>
            </a:r>
          </a:p>
        </p:txBody>
      </p:sp>
      <p:pic>
        <p:nvPicPr>
          <p:cNvPr id="5" name="Picture 4">
            <a:extLst>
              <a:ext uri="{FF2B5EF4-FFF2-40B4-BE49-F238E27FC236}">
                <a16:creationId xmlns:a16="http://schemas.microsoft.com/office/drawing/2014/main" id="{CFECFCC8-A934-D85A-6E4B-8261E8D90482}"/>
              </a:ext>
            </a:extLst>
          </p:cNvPr>
          <p:cNvPicPr>
            <a:picLocks noChangeAspect="1"/>
          </p:cNvPicPr>
          <p:nvPr/>
        </p:nvPicPr>
        <p:blipFill>
          <a:blip r:embed="rId2"/>
          <a:stretch>
            <a:fillRect/>
          </a:stretch>
        </p:blipFill>
        <p:spPr>
          <a:xfrm>
            <a:off x="3434562" y="3498767"/>
            <a:ext cx="3524555" cy="1912786"/>
          </a:xfrm>
          <a:prstGeom prst="rect">
            <a:avLst/>
          </a:prstGeom>
        </p:spPr>
      </p:pic>
    </p:spTree>
    <p:extLst>
      <p:ext uri="{BB962C8B-B14F-4D97-AF65-F5344CB8AC3E}">
        <p14:creationId xmlns:p14="http://schemas.microsoft.com/office/powerpoint/2010/main" val="392147066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C40FB9-1BED-73F4-0B25-256D898BC9D8}"/>
              </a:ext>
            </a:extLst>
          </p:cNvPr>
          <p:cNvSpPr>
            <a:spLocks noGrp="1"/>
          </p:cNvSpPr>
          <p:nvPr>
            <p:ph type="title"/>
          </p:nvPr>
        </p:nvSpPr>
        <p:spPr/>
        <p:txBody>
          <a:bodyPr/>
          <a:lstStyle/>
          <a:p>
            <a:r>
              <a:rPr lang="en-US" dirty="0"/>
              <a:t>Zip Lists and Dictionaries</a:t>
            </a:r>
          </a:p>
        </p:txBody>
      </p:sp>
      <p:sp>
        <p:nvSpPr>
          <p:cNvPr id="3" name="Content Placeholder 2">
            <a:extLst>
              <a:ext uri="{FF2B5EF4-FFF2-40B4-BE49-F238E27FC236}">
                <a16:creationId xmlns:a16="http://schemas.microsoft.com/office/drawing/2014/main" id="{39C7BCFF-7D92-E901-1CDA-56E069051AB8}"/>
              </a:ext>
            </a:extLst>
          </p:cNvPr>
          <p:cNvSpPr>
            <a:spLocks noGrp="1"/>
          </p:cNvSpPr>
          <p:nvPr>
            <p:ph idx="1"/>
          </p:nvPr>
        </p:nvSpPr>
        <p:spPr/>
        <p:txBody>
          <a:bodyPr/>
          <a:lstStyle/>
          <a:p>
            <a:r>
              <a:rPr lang="en-US" dirty="0"/>
              <a:t>Multiple lists or dictionaries can be zipped together using zip() function into a composite list, tuple, or dictionary:</a:t>
            </a:r>
          </a:p>
        </p:txBody>
      </p:sp>
      <p:pic>
        <p:nvPicPr>
          <p:cNvPr id="9" name="Picture 8">
            <a:extLst>
              <a:ext uri="{FF2B5EF4-FFF2-40B4-BE49-F238E27FC236}">
                <a16:creationId xmlns:a16="http://schemas.microsoft.com/office/drawing/2014/main" id="{96C2320D-D418-486A-45CF-3E977D53A3E1}"/>
              </a:ext>
            </a:extLst>
          </p:cNvPr>
          <p:cNvPicPr>
            <a:picLocks noChangeAspect="1"/>
          </p:cNvPicPr>
          <p:nvPr/>
        </p:nvPicPr>
        <p:blipFill>
          <a:blip r:embed="rId2"/>
          <a:stretch>
            <a:fillRect/>
          </a:stretch>
        </p:blipFill>
        <p:spPr>
          <a:xfrm>
            <a:off x="6869460" y="4148676"/>
            <a:ext cx="4465707" cy="1169771"/>
          </a:xfrm>
          <a:prstGeom prst="rect">
            <a:avLst/>
          </a:prstGeom>
        </p:spPr>
      </p:pic>
      <p:pic>
        <p:nvPicPr>
          <p:cNvPr id="8" name="Picture 7">
            <a:extLst>
              <a:ext uri="{FF2B5EF4-FFF2-40B4-BE49-F238E27FC236}">
                <a16:creationId xmlns:a16="http://schemas.microsoft.com/office/drawing/2014/main" id="{0C42F0BE-16F9-09AE-E20C-DB2F1F78A760}"/>
              </a:ext>
            </a:extLst>
          </p:cNvPr>
          <p:cNvPicPr>
            <a:picLocks noChangeAspect="1"/>
          </p:cNvPicPr>
          <p:nvPr/>
        </p:nvPicPr>
        <p:blipFill>
          <a:blip r:embed="rId3"/>
          <a:stretch>
            <a:fillRect/>
          </a:stretch>
        </p:blipFill>
        <p:spPr>
          <a:xfrm>
            <a:off x="1550314" y="3542833"/>
            <a:ext cx="3772227" cy="2381456"/>
          </a:xfrm>
          <a:prstGeom prst="rect">
            <a:avLst/>
          </a:prstGeom>
        </p:spPr>
      </p:pic>
    </p:spTree>
    <p:extLst>
      <p:ext uri="{BB962C8B-B14F-4D97-AF65-F5344CB8AC3E}">
        <p14:creationId xmlns:p14="http://schemas.microsoft.com/office/powerpoint/2010/main" val="81746171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B60859-2C30-DB61-4C14-3269AC936B0B}"/>
              </a:ext>
            </a:extLst>
          </p:cNvPr>
          <p:cNvSpPr>
            <a:spLocks noGrp="1"/>
          </p:cNvSpPr>
          <p:nvPr>
            <p:ph type="title"/>
          </p:nvPr>
        </p:nvSpPr>
        <p:spPr/>
        <p:txBody>
          <a:bodyPr/>
          <a:lstStyle/>
          <a:p>
            <a:r>
              <a:rPr lang="en-US" dirty="0"/>
              <a:t>Arrays in </a:t>
            </a:r>
            <a:r>
              <a:rPr lang="en-US" dirty="0" err="1"/>
              <a:t>numpy</a:t>
            </a:r>
            <a:endParaRPr lang="en-US" dirty="0"/>
          </a:p>
        </p:txBody>
      </p:sp>
      <p:sp>
        <p:nvSpPr>
          <p:cNvPr id="3" name="Content Placeholder 2">
            <a:extLst>
              <a:ext uri="{FF2B5EF4-FFF2-40B4-BE49-F238E27FC236}">
                <a16:creationId xmlns:a16="http://schemas.microsoft.com/office/drawing/2014/main" id="{49595A1D-C757-9384-5073-200D4F9094DD}"/>
              </a:ext>
            </a:extLst>
          </p:cNvPr>
          <p:cNvSpPr>
            <a:spLocks noGrp="1"/>
          </p:cNvSpPr>
          <p:nvPr>
            <p:ph idx="1"/>
          </p:nvPr>
        </p:nvSpPr>
        <p:spPr/>
        <p:txBody>
          <a:bodyPr/>
          <a:lstStyle/>
          <a:p>
            <a:r>
              <a:rPr lang="en-US" dirty="0"/>
              <a:t>Create arrays from lists:</a:t>
            </a:r>
          </a:p>
        </p:txBody>
      </p:sp>
      <p:pic>
        <p:nvPicPr>
          <p:cNvPr id="5" name="Picture 4">
            <a:extLst>
              <a:ext uri="{FF2B5EF4-FFF2-40B4-BE49-F238E27FC236}">
                <a16:creationId xmlns:a16="http://schemas.microsoft.com/office/drawing/2014/main" id="{C5378FA7-96AF-5E24-6811-0EEDCCA5A20C}"/>
              </a:ext>
            </a:extLst>
          </p:cNvPr>
          <p:cNvPicPr>
            <a:picLocks noChangeAspect="1"/>
          </p:cNvPicPr>
          <p:nvPr/>
        </p:nvPicPr>
        <p:blipFill>
          <a:blip r:embed="rId2"/>
          <a:stretch>
            <a:fillRect/>
          </a:stretch>
        </p:blipFill>
        <p:spPr>
          <a:xfrm>
            <a:off x="2746255" y="3481891"/>
            <a:ext cx="5944115" cy="788738"/>
          </a:xfrm>
          <a:prstGeom prst="rect">
            <a:avLst/>
          </a:prstGeom>
        </p:spPr>
      </p:pic>
    </p:spTree>
    <p:extLst>
      <p:ext uri="{BB962C8B-B14F-4D97-AF65-F5344CB8AC3E}">
        <p14:creationId xmlns:p14="http://schemas.microsoft.com/office/powerpoint/2010/main" val="150095595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50337C-43B1-6062-D402-13008DF39F64}"/>
              </a:ext>
            </a:extLst>
          </p:cNvPr>
          <p:cNvSpPr>
            <a:spLocks noGrp="1"/>
          </p:cNvSpPr>
          <p:nvPr>
            <p:ph type="title"/>
          </p:nvPr>
        </p:nvSpPr>
        <p:spPr/>
        <p:txBody>
          <a:bodyPr/>
          <a:lstStyle/>
          <a:p>
            <a:r>
              <a:rPr lang="en-US" dirty="0"/>
              <a:t>Arrays in </a:t>
            </a:r>
            <a:r>
              <a:rPr lang="en-US" dirty="0" err="1"/>
              <a:t>numpy</a:t>
            </a:r>
            <a:endParaRPr lang="en-US" dirty="0"/>
          </a:p>
        </p:txBody>
      </p:sp>
      <p:sp>
        <p:nvSpPr>
          <p:cNvPr id="3" name="Content Placeholder 2">
            <a:extLst>
              <a:ext uri="{FF2B5EF4-FFF2-40B4-BE49-F238E27FC236}">
                <a16:creationId xmlns:a16="http://schemas.microsoft.com/office/drawing/2014/main" id="{1F0F1A44-B6DB-EE38-1CEB-FEF4ADD8B1B7}"/>
              </a:ext>
            </a:extLst>
          </p:cNvPr>
          <p:cNvSpPr>
            <a:spLocks noGrp="1"/>
          </p:cNvSpPr>
          <p:nvPr>
            <p:ph idx="1"/>
          </p:nvPr>
        </p:nvSpPr>
        <p:spPr/>
        <p:txBody>
          <a:bodyPr/>
          <a:lstStyle/>
          <a:p>
            <a:r>
              <a:rPr lang="en-US" dirty="0"/>
              <a:t>Arrays in </a:t>
            </a:r>
            <a:r>
              <a:rPr lang="en-US" dirty="0" err="1"/>
              <a:t>numpy</a:t>
            </a:r>
            <a:r>
              <a:rPr lang="en-US" dirty="0"/>
              <a:t> are similar to vectors in R in vectorized operations. Array operations in </a:t>
            </a:r>
            <a:r>
              <a:rPr lang="en-US" dirty="0" err="1"/>
              <a:t>numpy</a:t>
            </a:r>
            <a:r>
              <a:rPr lang="en-US" dirty="0"/>
              <a:t> is point-wise without using a loop:</a:t>
            </a:r>
          </a:p>
        </p:txBody>
      </p:sp>
      <p:pic>
        <p:nvPicPr>
          <p:cNvPr id="7" name="Picture 6">
            <a:extLst>
              <a:ext uri="{FF2B5EF4-FFF2-40B4-BE49-F238E27FC236}">
                <a16:creationId xmlns:a16="http://schemas.microsoft.com/office/drawing/2014/main" id="{D6FF0E36-DC70-A32A-4F2D-D0BBAC70B1F4}"/>
              </a:ext>
            </a:extLst>
          </p:cNvPr>
          <p:cNvPicPr>
            <a:picLocks noChangeAspect="1"/>
          </p:cNvPicPr>
          <p:nvPr/>
        </p:nvPicPr>
        <p:blipFill>
          <a:blip r:embed="rId2"/>
          <a:stretch>
            <a:fillRect/>
          </a:stretch>
        </p:blipFill>
        <p:spPr>
          <a:xfrm>
            <a:off x="3796566" y="3429000"/>
            <a:ext cx="4191363" cy="2693903"/>
          </a:xfrm>
          <a:prstGeom prst="rect">
            <a:avLst/>
          </a:prstGeom>
        </p:spPr>
      </p:pic>
    </p:spTree>
    <p:extLst>
      <p:ext uri="{BB962C8B-B14F-4D97-AF65-F5344CB8AC3E}">
        <p14:creationId xmlns:p14="http://schemas.microsoft.com/office/powerpoint/2010/main" val="283858993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5793B-5E31-02C7-427B-B0BDB8FC13FC}"/>
              </a:ext>
            </a:extLst>
          </p:cNvPr>
          <p:cNvSpPr>
            <a:spLocks noGrp="1"/>
          </p:cNvSpPr>
          <p:nvPr>
            <p:ph type="title"/>
          </p:nvPr>
        </p:nvSpPr>
        <p:spPr/>
        <p:txBody>
          <a:bodyPr/>
          <a:lstStyle/>
          <a:p>
            <a:r>
              <a:rPr lang="en-US" dirty="0"/>
              <a:t>Arrays in </a:t>
            </a:r>
            <a:r>
              <a:rPr lang="en-US" dirty="0" err="1"/>
              <a:t>numpy</a:t>
            </a:r>
            <a:endParaRPr lang="en-US" dirty="0"/>
          </a:p>
        </p:txBody>
      </p:sp>
      <p:sp>
        <p:nvSpPr>
          <p:cNvPr id="3" name="Content Placeholder 2">
            <a:extLst>
              <a:ext uri="{FF2B5EF4-FFF2-40B4-BE49-F238E27FC236}">
                <a16:creationId xmlns:a16="http://schemas.microsoft.com/office/drawing/2014/main" id="{6723DF84-BB11-7D7E-EBA3-91A8D6AF9550}"/>
              </a:ext>
            </a:extLst>
          </p:cNvPr>
          <p:cNvSpPr>
            <a:spLocks noGrp="1"/>
          </p:cNvSpPr>
          <p:nvPr>
            <p:ph idx="1"/>
          </p:nvPr>
        </p:nvSpPr>
        <p:spPr/>
        <p:txBody>
          <a:bodyPr/>
          <a:lstStyle/>
          <a:p>
            <a:r>
              <a:rPr lang="en-US" dirty="0"/>
              <a:t>Like R, apply statistics functions to arrays without loops:</a:t>
            </a:r>
          </a:p>
        </p:txBody>
      </p:sp>
      <p:pic>
        <p:nvPicPr>
          <p:cNvPr id="9" name="Picture 8">
            <a:extLst>
              <a:ext uri="{FF2B5EF4-FFF2-40B4-BE49-F238E27FC236}">
                <a16:creationId xmlns:a16="http://schemas.microsoft.com/office/drawing/2014/main" id="{D59DD004-02D3-F6A0-35F1-498F61D73FBC}"/>
              </a:ext>
            </a:extLst>
          </p:cNvPr>
          <p:cNvPicPr>
            <a:picLocks noChangeAspect="1"/>
          </p:cNvPicPr>
          <p:nvPr/>
        </p:nvPicPr>
        <p:blipFill>
          <a:blip r:embed="rId2"/>
          <a:stretch>
            <a:fillRect/>
          </a:stretch>
        </p:blipFill>
        <p:spPr>
          <a:xfrm>
            <a:off x="2994425" y="3261673"/>
            <a:ext cx="1798476" cy="2552921"/>
          </a:xfrm>
          <a:prstGeom prst="rect">
            <a:avLst/>
          </a:prstGeom>
        </p:spPr>
      </p:pic>
    </p:spTree>
    <p:extLst>
      <p:ext uri="{BB962C8B-B14F-4D97-AF65-F5344CB8AC3E}">
        <p14:creationId xmlns:p14="http://schemas.microsoft.com/office/powerpoint/2010/main" val="102816773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F58463-C273-700A-8EB8-5C54B001898A}"/>
              </a:ext>
            </a:extLst>
          </p:cNvPr>
          <p:cNvSpPr>
            <a:spLocks noGrp="1"/>
          </p:cNvSpPr>
          <p:nvPr>
            <p:ph type="title"/>
          </p:nvPr>
        </p:nvSpPr>
        <p:spPr/>
        <p:txBody>
          <a:bodyPr/>
          <a:lstStyle/>
          <a:p>
            <a:r>
              <a:rPr lang="en-US" dirty="0"/>
              <a:t>Arrays in </a:t>
            </a:r>
            <a:r>
              <a:rPr lang="en-US" dirty="0" err="1"/>
              <a:t>numpy</a:t>
            </a:r>
            <a:endParaRPr lang="en-US" dirty="0"/>
          </a:p>
        </p:txBody>
      </p:sp>
      <p:sp>
        <p:nvSpPr>
          <p:cNvPr id="3" name="Content Placeholder 2">
            <a:extLst>
              <a:ext uri="{FF2B5EF4-FFF2-40B4-BE49-F238E27FC236}">
                <a16:creationId xmlns:a16="http://schemas.microsoft.com/office/drawing/2014/main" id="{A9D06747-418B-41E0-829C-B9BF56FAD447}"/>
              </a:ext>
            </a:extLst>
          </p:cNvPr>
          <p:cNvSpPr>
            <a:spLocks noGrp="1"/>
          </p:cNvSpPr>
          <p:nvPr>
            <p:ph idx="1"/>
          </p:nvPr>
        </p:nvSpPr>
        <p:spPr/>
        <p:txBody>
          <a:bodyPr/>
          <a:lstStyle/>
          <a:p>
            <a:r>
              <a:rPr lang="en-US" dirty="0"/>
              <a:t>Unlike R, there is no built-in plots for arrays. Use </a:t>
            </a:r>
            <a:r>
              <a:rPr lang="en-US" dirty="0" err="1"/>
              <a:t>pyplot</a:t>
            </a:r>
            <a:r>
              <a:rPr lang="en-US" dirty="0"/>
              <a:t> package instead:</a:t>
            </a:r>
          </a:p>
        </p:txBody>
      </p:sp>
      <p:pic>
        <p:nvPicPr>
          <p:cNvPr id="4" name="Picture 3">
            <a:extLst>
              <a:ext uri="{FF2B5EF4-FFF2-40B4-BE49-F238E27FC236}">
                <a16:creationId xmlns:a16="http://schemas.microsoft.com/office/drawing/2014/main" id="{D3577793-383F-64DB-6E1A-AABAAF2DD326}"/>
              </a:ext>
            </a:extLst>
          </p:cNvPr>
          <p:cNvPicPr>
            <a:picLocks noChangeAspect="1"/>
          </p:cNvPicPr>
          <p:nvPr/>
        </p:nvPicPr>
        <p:blipFill>
          <a:blip r:embed="rId2"/>
          <a:stretch>
            <a:fillRect/>
          </a:stretch>
        </p:blipFill>
        <p:spPr>
          <a:xfrm>
            <a:off x="4148920" y="3202257"/>
            <a:ext cx="3894157" cy="3017782"/>
          </a:xfrm>
          <a:prstGeom prst="rect">
            <a:avLst/>
          </a:prstGeom>
        </p:spPr>
      </p:pic>
    </p:spTree>
    <p:extLst>
      <p:ext uri="{BB962C8B-B14F-4D97-AF65-F5344CB8AC3E}">
        <p14:creationId xmlns:p14="http://schemas.microsoft.com/office/powerpoint/2010/main" val="12854754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2769A4-A42F-0C32-FAC9-4962A5952E82}"/>
              </a:ext>
            </a:extLst>
          </p:cNvPr>
          <p:cNvSpPr>
            <a:spLocks noGrp="1"/>
          </p:cNvSpPr>
          <p:nvPr>
            <p:ph type="title"/>
          </p:nvPr>
        </p:nvSpPr>
        <p:spPr/>
        <p:txBody>
          <a:bodyPr/>
          <a:lstStyle/>
          <a:p>
            <a:r>
              <a:rPr lang="en-US" dirty="0"/>
              <a:t>Installing Python Extensions</a:t>
            </a:r>
          </a:p>
        </p:txBody>
      </p:sp>
      <p:sp>
        <p:nvSpPr>
          <p:cNvPr id="3" name="Content Placeholder 2">
            <a:extLst>
              <a:ext uri="{FF2B5EF4-FFF2-40B4-BE49-F238E27FC236}">
                <a16:creationId xmlns:a16="http://schemas.microsoft.com/office/drawing/2014/main" id="{4D86111C-390F-5FCA-0B4A-55E037773998}"/>
              </a:ext>
            </a:extLst>
          </p:cNvPr>
          <p:cNvSpPr>
            <a:spLocks noGrp="1"/>
          </p:cNvSpPr>
          <p:nvPr>
            <p:ph idx="1"/>
          </p:nvPr>
        </p:nvSpPr>
        <p:spPr/>
        <p:txBody>
          <a:bodyPr>
            <a:normAutofit fontScale="92500" lnSpcReduction="10000"/>
          </a:bodyPr>
          <a:lstStyle/>
          <a:p>
            <a:r>
              <a:rPr lang="en-US" dirty="0"/>
              <a:t>Installing </a:t>
            </a:r>
            <a:r>
              <a:rPr lang="en-US" dirty="0" err="1"/>
              <a:t>Jupyter</a:t>
            </a:r>
            <a:r>
              <a:rPr lang="en-US" dirty="0"/>
              <a:t> Notebook:</a:t>
            </a:r>
          </a:p>
          <a:p>
            <a:pPr lvl="1"/>
            <a:r>
              <a:rPr lang="en-US" dirty="0"/>
              <a:t>In Windows search box, type </a:t>
            </a:r>
            <a:r>
              <a:rPr lang="en-US" dirty="0" err="1"/>
              <a:t>cmd</a:t>
            </a:r>
            <a:r>
              <a:rPr lang="en-US" dirty="0"/>
              <a:t>, and right mouse click on Command Prompt to run as administrator</a:t>
            </a:r>
          </a:p>
          <a:p>
            <a:pPr marL="914400" lvl="2" indent="0">
              <a:buNone/>
            </a:pPr>
            <a:r>
              <a:rPr lang="en-US" dirty="0"/>
              <a:t>To check your Python installation, type command: python --version</a:t>
            </a:r>
          </a:p>
          <a:p>
            <a:pPr lvl="1"/>
            <a:r>
              <a:rPr lang="en-US" dirty="0"/>
              <a:t>Type following commands to install </a:t>
            </a:r>
            <a:r>
              <a:rPr lang="en-US" dirty="0" err="1"/>
              <a:t>Jupyter</a:t>
            </a:r>
            <a:r>
              <a:rPr lang="en-US" dirty="0"/>
              <a:t> Notebook and </a:t>
            </a:r>
            <a:r>
              <a:rPr lang="en-US" dirty="0" err="1"/>
              <a:t>Jupyter</a:t>
            </a:r>
            <a:r>
              <a:rPr lang="en-US" dirty="0"/>
              <a:t> Lab: </a:t>
            </a:r>
          </a:p>
          <a:p>
            <a:pPr marL="914400" lvl="2" indent="0">
              <a:buNone/>
            </a:pPr>
            <a:r>
              <a:rPr lang="en-US" dirty="0"/>
              <a:t>pip install notebook</a:t>
            </a:r>
          </a:p>
          <a:p>
            <a:pPr marL="914400" lvl="2" indent="0">
              <a:buNone/>
            </a:pPr>
            <a:r>
              <a:rPr lang="en-US" dirty="0"/>
              <a:t>pip install </a:t>
            </a:r>
            <a:r>
              <a:rPr lang="en-US" dirty="0" err="1"/>
              <a:t>ipykernel</a:t>
            </a:r>
            <a:endParaRPr lang="en-US" dirty="0"/>
          </a:p>
          <a:p>
            <a:pPr marL="914400" lvl="2" indent="0">
              <a:buNone/>
            </a:pPr>
            <a:r>
              <a:rPr lang="en-US" dirty="0"/>
              <a:t>python -m </a:t>
            </a:r>
            <a:r>
              <a:rPr lang="en-US" dirty="0" err="1"/>
              <a:t>ipykernel</a:t>
            </a:r>
            <a:r>
              <a:rPr lang="en-US" dirty="0"/>
              <a:t> install</a:t>
            </a:r>
          </a:p>
          <a:p>
            <a:pPr marL="914400" lvl="2" indent="0">
              <a:buNone/>
            </a:pPr>
            <a:r>
              <a:rPr lang="en-US" dirty="0"/>
              <a:t>pip install </a:t>
            </a:r>
            <a:r>
              <a:rPr lang="en-US" dirty="0" err="1"/>
              <a:t>jupyterlab</a:t>
            </a:r>
            <a:endParaRPr lang="en-US" dirty="0"/>
          </a:p>
        </p:txBody>
      </p:sp>
    </p:spTree>
    <p:extLst>
      <p:ext uri="{BB962C8B-B14F-4D97-AF65-F5344CB8AC3E}">
        <p14:creationId xmlns:p14="http://schemas.microsoft.com/office/powerpoint/2010/main" val="315329474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069ED6-EB34-D6B1-39CA-0C6DDFE379E5}"/>
              </a:ext>
            </a:extLst>
          </p:cNvPr>
          <p:cNvSpPr>
            <a:spLocks noGrp="1"/>
          </p:cNvSpPr>
          <p:nvPr>
            <p:ph type="title"/>
          </p:nvPr>
        </p:nvSpPr>
        <p:spPr/>
        <p:txBody>
          <a:bodyPr/>
          <a:lstStyle/>
          <a:p>
            <a:r>
              <a:rPr lang="en-US" dirty="0"/>
              <a:t>Arrays in </a:t>
            </a:r>
            <a:r>
              <a:rPr lang="en-US" dirty="0" err="1"/>
              <a:t>numpy</a:t>
            </a:r>
            <a:endParaRPr lang="en-US" dirty="0"/>
          </a:p>
        </p:txBody>
      </p:sp>
      <p:sp>
        <p:nvSpPr>
          <p:cNvPr id="3" name="Content Placeholder 2">
            <a:extLst>
              <a:ext uri="{FF2B5EF4-FFF2-40B4-BE49-F238E27FC236}">
                <a16:creationId xmlns:a16="http://schemas.microsoft.com/office/drawing/2014/main" id="{0CC84A07-B192-7A08-CFD8-E6AF185ED704}"/>
              </a:ext>
            </a:extLst>
          </p:cNvPr>
          <p:cNvSpPr>
            <a:spLocks noGrp="1"/>
          </p:cNvSpPr>
          <p:nvPr>
            <p:ph idx="1"/>
          </p:nvPr>
        </p:nvSpPr>
        <p:spPr/>
        <p:txBody>
          <a:bodyPr/>
          <a:lstStyle/>
          <a:p>
            <a:r>
              <a:rPr lang="en-US" dirty="0"/>
              <a:t>High-Dimensional Arrays in </a:t>
            </a:r>
            <a:r>
              <a:rPr lang="en-US" dirty="0" err="1"/>
              <a:t>numpy</a:t>
            </a:r>
            <a:r>
              <a:rPr lang="en-US" dirty="0"/>
              <a:t>: nested lists can be converted into multi-dimensional arrays:</a:t>
            </a:r>
          </a:p>
        </p:txBody>
      </p:sp>
      <p:pic>
        <p:nvPicPr>
          <p:cNvPr id="5" name="Picture 4">
            <a:extLst>
              <a:ext uri="{FF2B5EF4-FFF2-40B4-BE49-F238E27FC236}">
                <a16:creationId xmlns:a16="http://schemas.microsoft.com/office/drawing/2014/main" id="{7344C60D-E8C6-06AA-9C66-88425B2A3B44}"/>
              </a:ext>
            </a:extLst>
          </p:cNvPr>
          <p:cNvPicPr>
            <a:picLocks noChangeAspect="1"/>
          </p:cNvPicPr>
          <p:nvPr/>
        </p:nvPicPr>
        <p:blipFill>
          <a:blip r:embed="rId2"/>
          <a:stretch>
            <a:fillRect/>
          </a:stretch>
        </p:blipFill>
        <p:spPr>
          <a:xfrm>
            <a:off x="4275681" y="3151482"/>
            <a:ext cx="4972481" cy="2724386"/>
          </a:xfrm>
          <a:prstGeom prst="rect">
            <a:avLst/>
          </a:prstGeom>
        </p:spPr>
      </p:pic>
    </p:spTree>
    <p:extLst>
      <p:ext uri="{BB962C8B-B14F-4D97-AF65-F5344CB8AC3E}">
        <p14:creationId xmlns:p14="http://schemas.microsoft.com/office/powerpoint/2010/main" val="274316079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EB17A-4229-7B05-DA99-8AB48FEDA6FF}"/>
              </a:ext>
            </a:extLst>
          </p:cNvPr>
          <p:cNvSpPr>
            <a:spLocks noGrp="1"/>
          </p:cNvSpPr>
          <p:nvPr>
            <p:ph type="title"/>
          </p:nvPr>
        </p:nvSpPr>
        <p:spPr/>
        <p:txBody>
          <a:bodyPr/>
          <a:lstStyle/>
          <a:p>
            <a:r>
              <a:rPr lang="en-US" dirty="0"/>
              <a:t>Arrays in </a:t>
            </a:r>
            <a:r>
              <a:rPr lang="en-US" dirty="0" err="1"/>
              <a:t>numpy</a:t>
            </a:r>
            <a:endParaRPr lang="en-US" dirty="0"/>
          </a:p>
        </p:txBody>
      </p:sp>
      <p:sp>
        <p:nvSpPr>
          <p:cNvPr id="3" name="Content Placeholder 2">
            <a:extLst>
              <a:ext uri="{FF2B5EF4-FFF2-40B4-BE49-F238E27FC236}">
                <a16:creationId xmlns:a16="http://schemas.microsoft.com/office/drawing/2014/main" id="{4F687BAA-8CDF-6F5C-9543-BD71D051C262}"/>
              </a:ext>
            </a:extLst>
          </p:cNvPr>
          <p:cNvSpPr>
            <a:spLocks noGrp="1"/>
          </p:cNvSpPr>
          <p:nvPr>
            <p:ph idx="1"/>
          </p:nvPr>
        </p:nvSpPr>
        <p:spPr/>
        <p:txBody>
          <a:bodyPr/>
          <a:lstStyle/>
          <a:p>
            <a:r>
              <a:rPr lang="en-US" dirty="0"/>
              <a:t>Generate an </a:t>
            </a:r>
            <a:r>
              <a:rPr lang="en-US" dirty="0" err="1"/>
              <a:t>numpy</a:t>
            </a:r>
            <a:r>
              <a:rPr lang="en-US" dirty="0"/>
              <a:t> array of 100 random numbers using </a:t>
            </a:r>
            <a:r>
              <a:rPr lang="en-US" dirty="0" err="1"/>
              <a:t>Noraml</a:t>
            </a:r>
            <a:r>
              <a:rPr lang="en-US" dirty="0"/>
              <a:t>(2, 4):</a:t>
            </a:r>
          </a:p>
        </p:txBody>
      </p:sp>
      <p:pic>
        <p:nvPicPr>
          <p:cNvPr id="5" name="Picture 4">
            <a:extLst>
              <a:ext uri="{FF2B5EF4-FFF2-40B4-BE49-F238E27FC236}">
                <a16:creationId xmlns:a16="http://schemas.microsoft.com/office/drawing/2014/main" id="{D74DF6E8-AD9B-8B4F-85AF-23B1421EBB66}"/>
              </a:ext>
            </a:extLst>
          </p:cNvPr>
          <p:cNvPicPr>
            <a:picLocks noChangeAspect="1"/>
          </p:cNvPicPr>
          <p:nvPr/>
        </p:nvPicPr>
        <p:blipFill>
          <a:blip r:embed="rId2"/>
          <a:stretch>
            <a:fillRect/>
          </a:stretch>
        </p:blipFill>
        <p:spPr>
          <a:xfrm>
            <a:off x="2108213" y="3681914"/>
            <a:ext cx="2876799" cy="845893"/>
          </a:xfrm>
          <a:prstGeom prst="rect">
            <a:avLst/>
          </a:prstGeom>
        </p:spPr>
      </p:pic>
      <p:pic>
        <p:nvPicPr>
          <p:cNvPr id="7" name="Picture 6">
            <a:extLst>
              <a:ext uri="{FF2B5EF4-FFF2-40B4-BE49-F238E27FC236}">
                <a16:creationId xmlns:a16="http://schemas.microsoft.com/office/drawing/2014/main" id="{ECA84CC8-22F0-9EEB-AA5E-0263357A779C}"/>
              </a:ext>
            </a:extLst>
          </p:cNvPr>
          <p:cNvPicPr>
            <a:picLocks noChangeAspect="1"/>
          </p:cNvPicPr>
          <p:nvPr/>
        </p:nvPicPr>
        <p:blipFill>
          <a:blip r:embed="rId3"/>
          <a:stretch>
            <a:fillRect/>
          </a:stretch>
        </p:blipFill>
        <p:spPr>
          <a:xfrm>
            <a:off x="6027035" y="3190625"/>
            <a:ext cx="3176600" cy="2417082"/>
          </a:xfrm>
          <a:prstGeom prst="rect">
            <a:avLst/>
          </a:prstGeom>
        </p:spPr>
      </p:pic>
    </p:spTree>
    <p:extLst>
      <p:ext uri="{BB962C8B-B14F-4D97-AF65-F5344CB8AC3E}">
        <p14:creationId xmlns:p14="http://schemas.microsoft.com/office/powerpoint/2010/main" val="320060523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57BFF9-C6A3-D376-E703-8E5BC74D774D}"/>
              </a:ext>
            </a:extLst>
          </p:cNvPr>
          <p:cNvSpPr>
            <a:spLocks noGrp="1"/>
          </p:cNvSpPr>
          <p:nvPr>
            <p:ph type="title"/>
          </p:nvPr>
        </p:nvSpPr>
        <p:spPr/>
        <p:txBody>
          <a:bodyPr/>
          <a:lstStyle/>
          <a:p>
            <a:r>
              <a:rPr lang="en-US" dirty="0"/>
              <a:t>Arrays in </a:t>
            </a:r>
            <a:r>
              <a:rPr lang="en-US" dirty="0" err="1"/>
              <a:t>numpy</a:t>
            </a:r>
            <a:endParaRPr lang="en-US" dirty="0"/>
          </a:p>
        </p:txBody>
      </p:sp>
      <p:sp>
        <p:nvSpPr>
          <p:cNvPr id="3" name="Content Placeholder 2">
            <a:extLst>
              <a:ext uri="{FF2B5EF4-FFF2-40B4-BE49-F238E27FC236}">
                <a16:creationId xmlns:a16="http://schemas.microsoft.com/office/drawing/2014/main" id="{830909CB-B852-D6B0-0C49-95A777E978CC}"/>
              </a:ext>
            </a:extLst>
          </p:cNvPr>
          <p:cNvSpPr>
            <a:spLocks noGrp="1"/>
          </p:cNvSpPr>
          <p:nvPr>
            <p:ph idx="1"/>
          </p:nvPr>
        </p:nvSpPr>
        <p:spPr/>
        <p:txBody>
          <a:bodyPr/>
          <a:lstStyle/>
          <a:p>
            <a:r>
              <a:rPr lang="en-US" dirty="0"/>
              <a:t>Generate 2x10 </a:t>
            </a:r>
            <a:r>
              <a:rPr lang="en-US" dirty="0" err="1"/>
              <a:t>numpy</a:t>
            </a:r>
            <a:r>
              <a:rPr lang="en-US" dirty="0"/>
              <a:t> array using standard normal distribution:</a:t>
            </a:r>
          </a:p>
        </p:txBody>
      </p:sp>
      <p:pic>
        <p:nvPicPr>
          <p:cNvPr id="8" name="Picture 7">
            <a:extLst>
              <a:ext uri="{FF2B5EF4-FFF2-40B4-BE49-F238E27FC236}">
                <a16:creationId xmlns:a16="http://schemas.microsoft.com/office/drawing/2014/main" id="{632FF5E6-8BC2-E154-6FDD-BC7CFAA67BE7}"/>
              </a:ext>
            </a:extLst>
          </p:cNvPr>
          <p:cNvPicPr>
            <a:picLocks noChangeAspect="1"/>
          </p:cNvPicPr>
          <p:nvPr/>
        </p:nvPicPr>
        <p:blipFill>
          <a:blip r:embed="rId2"/>
          <a:stretch>
            <a:fillRect/>
          </a:stretch>
        </p:blipFill>
        <p:spPr>
          <a:xfrm>
            <a:off x="1501837" y="3711389"/>
            <a:ext cx="4934378" cy="1104996"/>
          </a:xfrm>
          <a:prstGeom prst="rect">
            <a:avLst/>
          </a:prstGeom>
        </p:spPr>
      </p:pic>
      <p:pic>
        <p:nvPicPr>
          <p:cNvPr id="10" name="Picture 9">
            <a:extLst>
              <a:ext uri="{FF2B5EF4-FFF2-40B4-BE49-F238E27FC236}">
                <a16:creationId xmlns:a16="http://schemas.microsoft.com/office/drawing/2014/main" id="{ABEA5168-3EF8-8A5F-BF21-9476D3119704}"/>
              </a:ext>
            </a:extLst>
          </p:cNvPr>
          <p:cNvPicPr>
            <a:picLocks noChangeAspect="1"/>
          </p:cNvPicPr>
          <p:nvPr/>
        </p:nvPicPr>
        <p:blipFill>
          <a:blip r:embed="rId3"/>
          <a:stretch>
            <a:fillRect/>
          </a:stretch>
        </p:blipFill>
        <p:spPr>
          <a:xfrm>
            <a:off x="6984911" y="3157761"/>
            <a:ext cx="3646242" cy="2718107"/>
          </a:xfrm>
          <a:prstGeom prst="rect">
            <a:avLst/>
          </a:prstGeom>
        </p:spPr>
      </p:pic>
    </p:spTree>
    <p:extLst>
      <p:ext uri="{BB962C8B-B14F-4D97-AF65-F5344CB8AC3E}">
        <p14:creationId xmlns:p14="http://schemas.microsoft.com/office/powerpoint/2010/main" val="257633865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9A0929-1AA9-28E1-D0FF-A7DC0A30E724}"/>
              </a:ext>
            </a:extLst>
          </p:cNvPr>
          <p:cNvSpPr>
            <a:spLocks noGrp="1"/>
          </p:cNvSpPr>
          <p:nvPr>
            <p:ph type="title"/>
          </p:nvPr>
        </p:nvSpPr>
        <p:spPr/>
        <p:txBody>
          <a:bodyPr/>
          <a:lstStyle/>
          <a:p>
            <a:r>
              <a:rPr lang="en-US" dirty="0"/>
              <a:t>Arrays in </a:t>
            </a:r>
            <a:r>
              <a:rPr lang="en-US" dirty="0" err="1"/>
              <a:t>numpy</a:t>
            </a:r>
            <a:endParaRPr lang="en-US" dirty="0"/>
          </a:p>
        </p:txBody>
      </p:sp>
      <p:sp>
        <p:nvSpPr>
          <p:cNvPr id="3" name="Content Placeholder 2">
            <a:extLst>
              <a:ext uri="{FF2B5EF4-FFF2-40B4-BE49-F238E27FC236}">
                <a16:creationId xmlns:a16="http://schemas.microsoft.com/office/drawing/2014/main" id="{7884B63E-352C-0A33-32A8-D9E2F9AEC697}"/>
              </a:ext>
            </a:extLst>
          </p:cNvPr>
          <p:cNvSpPr>
            <a:spLocks noGrp="1"/>
          </p:cNvSpPr>
          <p:nvPr>
            <p:ph idx="1"/>
          </p:nvPr>
        </p:nvSpPr>
        <p:spPr/>
        <p:txBody>
          <a:bodyPr/>
          <a:lstStyle/>
          <a:p>
            <a:r>
              <a:rPr lang="en-US" dirty="0"/>
              <a:t>Generate 2x1000 </a:t>
            </a:r>
            <a:r>
              <a:rPr lang="en-US" dirty="0" err="1"/>
              <a:t>numpy</a:t>
            </a:r>
            <a:r>
              <a:rPr lang="en-US" dirty="0"/>
              <a:t> array using standard normal distribution:</a:t>
            </a:r>
          </a:p>
        </p:txBody>
      </p:sp>
      <p:pic>
        <p:nvPicPr>
          <p:cNvPr id="5" name="Picture 4">
            <a:extLst>
              <a:ext uri="{FF2B5EF4-FFF2-40B4-BE49-F238E27FC236}">
                <a16:creationId xmlns:a16="http://schemas.microsoft.com/office/drawing/2014/main" id="{BBD63B89-1D4E-EEF3-11B2-5656D7B5E4E8}"/>
              </a:ext>
            </a:extLst>
          </p:cNvPr>
          <p:cNvPicPr>
            <a:picLocks noChangeAspect="1"/>
          </p:cNvPicPr>
          <p:nvPr/>
        </p:nvPicPr>
        <p:blipFill>
          <a:blip r:embed="rId2"/>
          <a:stretch>
            <a:fillRect/>
          </a:stretch>
        </p:blipFill>
        <p:spPr>
          <a:xfrm>
            <a:off x="1688201" y="3797263"/>
            <a:ext cx="4820068" cy="838273"/>
          </a:xfrm>
          <a:prstGeom prst="rect">
            <a:avLst/>
          </a:prstGeom>
        </p:spPr>
      </p:pic>
      <p:pic>
        <p:nvPicPr>
          <p:cNvPr id="7" name="Picture 6">
            <a:extLst>
              <a:ext uri="{FF2B5EF4-FFF2-40B4-BE49-F238E27FC236}">
                <a16:creationId xmlns:a16="http://schemas.microsoft.com/office/drawing/2014/main" id="{90A1C762-192E-8ECA-BCAF-695EECBA3308}"/>
              </a:ext>
            </a:extLst>
          </p:cNvPr>
          <p:cNvPicPr>
            <a:picLocks noChangeAspect="1"/>
          </p:cNvPicPr>
          <p:nvPr/>
        </p:nvPicPr>
        <p:blipFill>
          <a:blip r:embed="rId3"/>
          <a:stretch>
            <a:fillRect/>
          </a:stretch>
        </p:blipFill>
        <p:spPr>
          <a:xfrm>
            <a:off x="6732922" y="3197000"/>
            <a:ext cx="3939021" cy="2877072"/>
          </a:xfrm>
          <a:prstGeom prst="rect">
            <a:avLst/>
          </a:prstGeom>
        </p:spPr>
      </p:pic>
    </p:spTree>
    <p:extLst>
      <p:ext uri="{BB962C8B-B14F-4D97-AF65-F5344CB8AC3E}">
        <p14:creationId xmlns:p14="http://schemas.microsoft.com/office/powerpoint/2010/main" val="268945948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63725C-F32F-C264-AEA3-D62F3FE4EF38}"/>
              </a:ext>
            </a:extLst>
          </p:cNvPr>
          <p:cNvSpPr>
            <a:spLocks noGrp="1"/>
          </p:cNvSpPr>
          <p:nvPr>
            <p:ph type="title"/>
          </p:nvPr>
        </p:nvSpPr>
        <p:spPr/>
        <p:txBody>
          <a:bodyPr/>
          <a:lstStyle/>
          <a:p>
            <a:r>
              <a:rPr lang="en-US" dirty="0"/>
              <a:t>Arrays in </a:t>
            </a:r>
            <a:r>
              <a:rPr lang="en-US" dirty="0" err="1"/>
              <a:t>numpy</a:t>
            </a:r>
            <a:endParaRPr lang="en-US" dirty="0"/>
          </a:p>
        </p:txBody>
      </p:sp>
      <p:sp>
        <p:nvSpPr>
          <p:cNvPr id="3" name="Content Placeholder 2">
            <a:extLst>
              <a:ext uri="{FF2B5EF4-FFF2-40B4-BE49-F238E27FC236}">
                <a16:creationId xmlns:a16="http://schemas.microsoft.com/office/drawing/2014/main" id="{DD43CA7A-51B6-08DF-740E-1C7FBA487D1B}"/>
              </a:ext>
            </a:extLst>
          </p:cNvPr>
          <p:cNvSpPr>
            <a:spLocks noGrp="1"/>
          </p:cNvSpPr>
          <p:nvPr>
            <p:ph idx="1"/>
          </p:nvPr>
        </p:nvSpPr>
        <p:spPr/>
        <p:txBody>
          <a:bodyPr/>
          <a:lstStyle/>
          <a:p>
            <a:r>
              <a:rPr lang="en-US" dirty="0"/>
              <a:t>Using </a:t>
            </a:r>
            <a:r>
              <a:rPr lang="en-US" dirty="0" err="1"/>
              <a:t>pyplot</a:t>
            </a:r>
            <a:r>
              <a:rPr lang="en-US" dirty="0"/>
              <a:t> for a panel of plots: </a:t>
            </a:r>
            <a:r>
              <a:rPr lang="en-US" dirty="0" err="1"/>
              <a:t>plt.subplots</a:t>
            </a:r>
            <a:r>
              <a:rPr lang="en-US" dirty="0"/>
              <a:t>() returns a tuple containing a figure and axes object(s). When using “f, ax = </a:t>
            </a:r>
            <a:r>
              <a:rPr lang="en-US" dirty="0" err="1"/>
              <a:t>plt.subplots</a:t>
            </a:r>
            <a:r>
              <a:rPr lang="en-US" dirty="0"/>
              <a:t>()” you unpack this tuple into the variables f and ax. </a:t>
            </a:r>
          </a:p>
        </p:txBody>
      </p:sp>
      <p:pic>
        <p:nvPicPr>
          <p:cNvPr id="7" name="Picture 6">
            <a:extLst>
              <a:ext uri="{FF2B5EF4-FFF2-40B4-BE49-F238E27FC236}">
                <a16:creationId xmlns:a16="http://schemas.microsoft.com/office/drawing/2014/main" id="{01EF50F1-7646-1ACC-CEA4-0139CA20D1DB}"/>
              </a:ext>
            </a:extLst>
          </p:cNvPr>
          <p:cNvPicPr>
            <a:picLocks noChangeAspect="1"/>
          </p:cNvPicPr>
          <p:nvPr/>
        </p:nvPicPr>
        <p:blipFill>
          <a:blip r:embed="rId2"/>
          <a:stretch>
            <a:fillRect/>
          </a:stretch>
        </p:blipFill>
        <p:spPr>
          <a:xfrm>
            <a:off x="3263137" y="3988839"/>
            <a:ext cx="2922523" cy="1524132"/>
          </a:xfrm>
          <a:prstGeom prst="rect">
            <a:avLst/>
          </a:prstGeom>
        </p:spPr>
      </p:pic>
      <p:pic>
        <p:nvPicPr>
          <p:cNvPr id="10" name="Picture 9">
            <a:extLst>
              <a:ext uri="{FF2B5EF4-FFF2-40B4-BE49-F238E27FC236}">
                <a16:creationId xmlns:a16="http://schemas.microsoft.com/office/drawing/2014/main" id="{F0604BC5-954A-4B63-9841-54FAB9B06D42}"/>
              </a:ext>
            </a:extLst>
          </p:cNvPr>
          <p:cNvPicPr>
            <a:picLocks noChangeAspect="1"/>
          </p:cNvPicPr>
          <p:nvPr/>
        </p:nvPicPr>
        <p:blipFill>
          <a:blip r:embed="rId3"/>
          <a:stretch>
            <a:fillRect/>
          </a:stretch>
        </p:blipFill>
        <p:spPr>
          <a:xfrm>
            <a:off x="7683726" y="3659499"/>
            <a:ext cx="2251519" cy="2110168"/>
          </a:xfrm>
          <a:prstGeom prst="rect">
            <a:avLst/>
          </a:prstGeom>
        </p:spPr>
      </p:pic>
    </p:spTree>
    <p:extLst>
      <p:ext uri="{BB962C8B-B14F-4D97-AF65-F5344CB8AC3E}">
        <p14:creationId xmlns:p14="http://schemas.microsoft.com/office/powerpoint/2010/main" val="32247508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44A31C-5C4F-4B80-485A-51B9F34F0A96}"/>
              </a:ext>
            </a:extLst>
          </p:cNvPr>
          <p:cNvSpPr>
            <a:spLocks noGrp="1"/>
          </p:cNvSpPr>
          <p:nvPr>
            <p:ph type="title"/>
          </p:nvPr>
        </p:nvSpPr>
        <p:spPr/>
        <p:txBody>
          <a:bodyPr/>
          <a:lstStyle/>
          <a:p>
            <a:r>
              <a:rPr lang="en-US" dirty="0"/>
              <a:t>Time Series</a:t>
            </a:r>
          </a:p>
        </p:txBody>
      </p:sp>
      <p:sp>
        <p:nvSpPr>
          <p:cNvPr id="3" name="Content Placeholder 2">
            <a:extLst>
              <a:ext uri="{FF2B5EF4-FFF2-40B4-BE49-F238E27FC236}">
                <a16:creationId xmlns:a16="http://schemas.microsoft.com/office/drawing/2014/main" id="{42085F13-1EEE-20AC-C427-D7456768DE0E}"/>
              </a:ext>
            </a:extLst>
          </p:cNvPr>
          <p:cNvSpPr>
            <a:spLocks noGrp="1"/>
          </p:cNvSpPr>
          <p:nvPr>
            <p:ph idx="1"/>
          </p:nvPr>
        </p:nvSpPr>
        <p:spPr/>
        <p:txBody>
          <a:bodyPr/>
          <a:lstStyle/>
          <a:p>
            <a:r>
              <a:rPr lang="en-US" dirty="0"/>
              <a:t>Create Time Series with missing values in pandas from Lists:</a:t>
            </a:r>
          </a:p>
        </p:txBody>
      </p:sp>
      <p:pic>
        <p:nvPicPr>
          <p:cNvPr id="5" name="Picture 4">
            <a:extLst>
              <a:ext uri="{FF2B5EF4-FFF2-40B4-BE49-F238E27FC236}">
                <a16:creationId xmlns:a16="http://schemas.microsoft.com/office/drawing/2014/main" id="{41DFD356-78F1-2AAF-294C-38A442B4AB19}"/>
              </a:ext>
            </a:extLst>
          </p:cNvPr>
          <p:cNvPicPr>
            <a:picLocks noChangeAspect="1"/>
          </p:cNvPicPr>
          <p:nvPr/>
        </p:nvPicPr>
        <p:blipFill>
          <a:blip r:embed="rId2"/>
          <a:stretch>
            <a:fillRect/>
          </a:stretch>
        </p:blipFill>
        <p:spPr>
          <a:xfrm>
            <a:off x="2067901" y="3429000"/>
            <a:ext cx="3200677" cy="1771804"/>
          </a:xfrm>
          <a:prstGeom prst="rect">
            <a:avLst/>
          </a:prstGeom>
        </p:spPr>
      </p:pic>
      <p:pic>
        <p:nvPicPr>
          <p:cNvPr id="8" name="Picture 7">
            <a:extLst>
              <a:ext uri="{FF2B5EF4-FFF2-40B4-BE49-F238E27FC236}">
                <a16:creationId xmlns:a16="http://schemas.microsoft.com/office/drawing/2014/main" id="{946A6474-FE3E-530D-EF9F-50C77C913D75}"/>
              </a:ext>
            </a:extLst>
          </p:cNvPr>
          <p:cNvPicPr>
            <a:picLocks noChangeAspect="1"/>
          </p:cNvPicPr>
          <p:nvPr/>
        </p:nvPicPr>
        <p:blipFill>
          <a:blip r:embed="rId3"/>
          <a:stretch>
            <a:fillRect/>
          </a:stretch>
        </p:blipFill>
        <p:spPr>
          <a:xfrm>
            <a:off x="6310793" y="3344518"/>
            <a:ext cx="3257832" cy="2038527"/>
          </a:xfrm>
          <a:prstGeom prst="rect">
            <a:avLst/>
          </a:prstGeom>
        </p:spPr>
      </p:pic>
    </p:spTree>
    <p:extLst>
      <p:ext uri="{BB962C8B-B14F-4D97-AF65-F5344CB8AC3E}">
        <p14:creationId xmlns:p14="http://schemas.microsoft.com/office/powerpoint/2010/main" val="67065239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469E1-E7BE-6028-FBF4-880F9314CEBC}"/>
              </a:ext>
            </a:extLst>
          </p:cNvPr>
          <p:cNvSpPr>
            <a:spLocks noGrp="1"/>
          </p:cNvSpPr>
          <p:nvPr>
            <p:ph type="title"/>
          </p:nvPr>
        </p:nvSpPr>
        <p:spPr/>
        <p:txBody>
          <a:bodyPr/>
          <a:lstStyle/>
          <a:p>
            <a:r>
              <a:rPr lang="en-US" dirty="0"/>
              <a:t>Time Series</a:t>
            </a:r>
          </a:p>
        </p:txBody>
      </p:sp>
      <p:sp>
        <p:nvSpPr>
          <p:cNvPr id="3" name="Content Placeholder 2">
            <a:extLst>
              <a:ext uri="{FF2B5EF4-FFF2-40B4-BE49-F238E27FC236}">
                <a16:creationId xmlns:a16="http://schemas.microsoft.com/office/drawing/2014/main" id="{D1D86E45-6ECF-0392-07F2-BA051AC9F74C}"/>
              </a:ext>
            </a:extLst>
          </p:cNvPr>
          <p:cNvSpPr>
            <a:spLocks noGrp="1"/>
          </p:cNvSpPr>
          <p:nvPr>
            <p:ph idx="1"/>
          </p:nvPr>
        </p:nvSpPr>
        <p:spPr/>
        <p:txBody>
          <a:bodyPr/>
          <a:lstStyle/>
          <a:p>
            <a:r>
              <a:rPr lang="en-US" dirty="0"/>
              <a:t>Create Pandas Time Series with Time Index:</a:t>
            </a:r>
          </a:p>
          <a:p>
            <a:endParaRPr lang="en-US" dirty="0"/>
          </a:p>
          <a:p>
            <a:pPr marL="0" indent="0">
              <a:buNone/>
            </a:pPr>
            <a:endParaRPr lang="en-US" dirty="0"/>
          </a:p>
        </p:txBody>
      </p:sp>
      <p:pic>
        <p:nvPicPr>
          <p:cNvPr id="6" name="Picture 5">
            <a:extLst>
              <a:ext uri="{FF2B5EF4-FFF2-40B4-BE49-F238E27FC236}">
                <a16:creationId xmlns:a16="http://schemas.microsoft.com/office/drawing/2014/main" id="{F8C2DF7F-452A-4E9E-0394-A346F0BACED9}"/>
              </a:ext>
            </a:extLst>
          </p:cNvPr>
          <p:cNvPicPr>
            <a:picLocks noChangeAspect="1"/>
          </p:cNvPicPr>
          <p:nvPr/>
        </p:nvPicPr>
        <p:blipFill>
          <a:blip r:embed="rId2"/>
          <a:stretch>
            <a:fillRect/>
          </a:stretch>
        </p:blipFill>
        <p:spPr>
          <a:xfrm>
            <a:off x="1594644" y="3555670"/>
            <a:ext cx="4543597" cy="1448683"/>
          </a:xfrm>
          <a:prstGeom prst="rect">
            <a:avLst/>
          </a:prstGeom>
        </p:spPr>
      </p:pic>
      <p:pic>
        <p:nvPicPr>
          <p:cNvPr id="8" name="Picture 7">
            <a:extLst>
              <a:ext uri="{FF2B5EF4-FFF2-40B4-BE49-F238E27FC236}">
                <a16:creationId xmlns:a16="http://schemas.microsoft.com/office/drawing/2014/main" id="{6BA2A05E-83F0-EE68-ECD7-071FE0862C47}"/>
              </a:ext>
            </a:extLst>
          </p:cNvPr>
          <p:cNvPicPr>
            <a:picLocks noChangeAspect="1"/>
          </p:cNvPicPr>
          <p:nvPr/>
        </p:nvPicPr>
        <p:blipFill>
          <a:blip r:embed="rId3"/>
          <a:stretch>
            <a:fillRect/>
          </a:stretch>
        </p:blipFill>
        <p:spPr>
          <a:xfrm>
            <a:off x="6584015" y="3093380"/>
            <a:ext cx="3866807" cy="3014215"/>
          </a:xfrm>
          <a:prstGeom prst="rect">
            <a:avLst/>
          </a:prstGeom>
        </p:spPr>
      </p:pic>
    </p:spTree>
    <p:extLst>
      <p:ext uri="{BB962C8B-B14F-4D97-AF65-F5344CB8AC3E}">
        <p14:creationId xmlns:p14="http://schemas.microsoft.com/office/powerpoint/2010/main" val="288460652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8BABBC-2456-5429-F4CE-FCC2B75B9C8B}"/>
              </a:ext>
            </a:extLst>
          </p:cNvPr>
          <p:cNvSpPr>
            <a:spLocks noGrp="1"/>
          </p:cNvSpPr>
          <p:nvPr>
            <p:ph type="title"/>
          </p:nvPr>
        </p:nvSpPr>
        <p:spPr/>
        <p:txBody>
          <a:bodyPr/>
          <a:lstStyle/>
          <a:p>
            <a:r>
              <a:rPr lang="en-US" dirty="0"/>
              <a:t>Time Series</a:t>
            </a:r>
          </a:p>
        </p:txBody>
      </p:sp>
      <p:sp>
        <p:nvSpPr>
          <p:cNvPr id="3" name="Content Placeholder 2">
            <a:extLst>
              <a:ext uri="{FF2B5EF4-FFF2-40B4-BE49-F238E27FC236}">
                <a16:creationId xmlns:a16="http://schemas.microsoft.com/office/drawing/2014/main" id="{E1F7CCE3-E8C7-AFE9-C675-60A3E61233DE}"/>
              </a:ext>
            </a:extLst>
          </p:cNvPr>
          <p:cNvSpPr>
            <a:spLocks noGrp="1"/>
          </p:cNvSpPr>
          <p:nvPr>
            <p:ph idx="1"/>
          </p:nvPr>
        </p:nvSpPr>
        <p:spPr/>
        <p:txBody>
          <a:bodyPr/>
          <a:lstStyle/>
          <a:p>
            <a:r>
              <a:rPr lang="en-US" dirty="0"/>
              <a:t>Plot Histograms and Kernel Density:</a:t>
            </a:r>
          </a:p>
        </p:txBody>
      </p:sp>
      <p:pic>
        <p:nvPicPr>
          <p:cNvPr id="6" name="Picture 5">
            <a:extLst>
              <a:ext uri="{FF2B5EF4-FFF2-40B4-BE49-F238E27FC236}">
                <a16:creationId xmlns:a16="http://schemas.microsoft.com/office/drawing/2014/main" id="{D2A439FF-9C36-6FDC-7CED-B1C360BD8BE2}"/>
              </a:ext>
            </a:extLst>
          </p:cNvPr>
          <p:cNvPicPr>
            <a:picLocks noChangeAspect="1"/>
          </p:cNvPicPr>
          <p:nvPr/>
        </p:nvPicPr>
        <p:blipFill>
          <a:blip r:embed="rId2"/>
          <a:stretch>
            <a:fillRect/>
          </a:stretch>
        </p:blipFill>
        <p:spPr>
          <a:xfrm>
            <a:off x="1626116" y="3686863"/>
            <a:ext cx="4019898" cy="1303133"/>
          </a:xfrm>
          <a:prstGeom prst="rect">
            <a:avLst/>
          </a:prstGeom>
        </p:spPr>
      </p:pic>
      <p:pic>
        <p:nvPicPr>
          <p:cNvPr id="8" name="Picture 7">
            <a:extLst>
              <a:ext uri="{FF2B5EF4-FFF2-40B4-BE49-F238E27FC236}">
                <a16:creationId xmlns:a16="http://schemas.microsoft.com/office/drawing/2014/main" id="{D4D14255-89B6-1283-09C8-AE18100F797E}"/>
              </a:ext>
            </a:extLst>
          </p:cNvPr>
          <p:cNvPicPr>
            <a:picLocks noChangeAspect="1"/>
          </p:cNvPicPr>
          <p:nvPr/>
        </p:nvPicPr>
        <p:blipFill>
          <a:blip r:embed="rId3"/>
          <a:stretch>
            <a:fillRect/>
          </a:stretch>
        </p:blipFill>
        <p:spPr>
          <a:xfrm>
            <a:off x="6526727" y="2994322"/>
            <a:ext cx="4039157" cy="2839947"/>
          </a:xfrm>
          <a:prstGeom prst="rect">
            <a:avLst/>
          </a:prstGeom>
        </p:spPr>
      </p:pic>
    </p:spTree>
    <p:extLst>
      <p:ext uri="{BB962C8B-B14F-4D97-AF65-F5344CB8AC3E}">
        <p14:creationId xmlns:p14="http://schemas.microsoft.com/office/powerpoint/2010/main" val="225428693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E97A99-B73E-EA09-C4E0-67937857CC65}"/>
              </a:ext>
            </a:extLst>
          </p:cNvPr>
          <p:cNvSpPr>
            <a:spLocks noGrp="1"/>
          </p:cNvSpPr>
          <p:nvPr>
            <p:ph type="title"/>
          </p:nvPr>
        </p:nvSpPr>
        <p:spPr/>
        <p:txBody>
          <a:bodyPr/>
          <a:lstStyle/>
          <a:p>
            <a:r>
              <a:rPr lang="en-US" dirty="0"/>
              <a:t>Time Series</a:t>
            </a:r>
          </a:p>
        </p:txBody>
      </p:sp>
      <p:sp>
        <p:nvSpPr>
          <p:cNvPr id="3" name="Content Placeholder 2">
            <a:extLst>
              <a:ext uri="{FF2B5EF4-FFF2-40B4-BE49-F238E27FC236}">
                <a16:creationId xmlns:a16="http://schemas.microsoft.com/office/drawing/2014/main" id="{B0F00B77-EF31-6A8A-6D81-C32E9C2C720E}"/>
              </a:ext>
            </a:extLst>
          </p:cNvPr>
          <p:cNvSpPr>
            <a:spLocks noGrp="1"/>
          </p:cNvSpPr>
          <p:nvPr>
            <p:ph idx="1"/>
          </p:nvPr>
        </p:nvSpPr>
        <p:spPr/>
        <p:txBody>
          <a:bodyPr/>
          <a:lstStyle/>
          <a:p>
            <a:r>
              <a:rPr lang="en-US" dirty="0"/>
              <a:t>Handle Missing Values: replace missing values with another values such as mean value of the existing known values</a:t>
            </a:r>
          </a:p>
          <a:p>
            <a:pPr marL="0" indent="0">
              <a:buNone/>
            </a:pPr>
            <a:endParaRPr lang="en-US" dirty="0"/>
          </a:p>
        </p:txBody>
      </p:sp>
      <p:pic>
        <p:nvPicPr>
          <p:cNvPr id="6" name="Picture 5">
            <a:extLst>
              <a:ext uri="{FF2B5EF4-FFF2-40B4-BE49-F238E27FC236}">
                <a16:creationId xmlns:a16="http://schemas.microsoft.com/office/drawing/2014/main" id="{BB83BD1E-4D50-8B30-7546-7D3AB8E93190}"/>
              </a:ext>
            </a:extLst>
          </p:cNvPr>
          <p:cNvPicPr>
            <a:picLocks noChangeAspect="1"/>
          </p:cNvPicPr>
          <p:nvPr/>
        </p:nvPicPr>
        <p:blipFill>
          <a:blip r:embed="rId2"/>
          <a:stretch>
            <a:fillRect/>
          </a:stretch>
        </p:blipFill>
        <p:spPr>
          <a:xfrm>
            <a:off x="3231648" y="3429000"/>
            <a:ext cx="3303556" cy="2457663"/>
          </a:xfrm>
          <a:prstGeom prst="rect">
            <a:avLst/>
          </a:prstGeom>
        </p:spPr>
      </p:pic>
    </p:spTree>
    <p:extLst>
      <p:ext uri="{BB962C8B-B14F-4D97-AF65-F5344CB8AC3E}">
        <p14:creationId xmlns:p14="http://schemas.microsoft.com/office/powerpoint/2010/main" val="1358508592"/>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8D7B56-3893-7AEA-1CEA-A0DC3001AE71}"/>
              </a:ext>
            </a:extLst>
          </p:cNvPr>
          <p:cNvSpPr>
            <a:spLocks noGrp="1"/>
          </p:cNvSpPr>
          <p:nvPr>
            <p:ph type="title"/>
          </p:nvPr>
        </p:nvSpPr>
        <p:spPr/>
        <p:txBody>
          <a:bodyPr/>
          <a:lstStyle/>
          <a:p>
            <a:r>
              <a:rPr lang="en-US" dirty="0"/>
              <a:t>Data Frames</a:t>
            </a:r>
          </a:p>
        </p:txBody>
      </p:sp>
      <p:sp>
        <p:nvSpPr>
          <p:cNvPr id="3" name="Content Placeholder 2">
            <a:extLst>
              <a:ext uri="{FF2B5EF4-FFF2-40B4-BE49-F238E27FC236}">
                <a16:creationId xmlns:a16="http://schemas.microsoft.com/office/drawing/2014/main" id="{3ECF744E-E5BC-AB57-066F-79EF1BA4AC86}"/>
              </a:ext>
            </a:extLst>
          </p:cNvPr>
          <p:cNvSpPr>
            <a:spLocks noGrp="1"/>
          </p:cNvSpPr>
          <p:nvPr>
            <p:ph idx="1"/>
          </p:nvPr>
        </p:nvSpPr>
        <p:spPr/>
        <p:txBody>
          <a:bodyPr/>
          <a:lstStyle/>
          <a:p>
            <a:r>
              <a:rPr lang="en-US" dirty="0"/>
              <a:t>Use lists as columns to create Data Frame in pandas:</a:t>
            </a:r>
          </a:p>
        </p:txBody>
      </p:sp>
      <p:pic>
        <p:nvPicPr>
          <p:cNvPr id="5" name="Picture 4">
            <a:extLst>
              <a:ext uri="{FF2B5EF4-FFF2-40B4-BE49-F238E27FC236}">
                <a16:creationId xmlns:a16="http://schemas.microsoft.com/office/drawing/2014/main" id="{8C5A7F76-D64E-E2AF-53FA-30C6386AFF9D}"/>
              </a:ext>
            </a:extLst>
          </p:cNvPr>
          <p:cNvPicPr>
            <a:picLocks noChangeAspect="1"/>
          </p:cNvPicPr>
          <p:nvPr/>
        </p:nvPicPr>
        <p:blipFill>
          <a:blip r:embed="rId2"/>
          <a:stretch>
            <a:fillRect/>
          </a:stretch>
        </p:blipFill>
        <p:spPr>
          <a:xfrm>
            <a:off x="2952551" y="3496216"/>
            <a:ext cx="4580017" cy="2171888"/>
          </a:xfrm>
          <a:prstGeom prst="rect">
            <a:avLst/>
          </a:prstGeom>
        </p:spPr>
      </p:pic>
    </p:spTree>
    <p:extLst>
      <p:ext uri="{BB962C8B-B14F-4D97-AF65-F5344CB8AC3E}">
        <p14:creationId xmlns:p14="http://schemas.microsoft.com/office/powerpoint/2010/main" val="2182603425"/>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otalTime>16844</TotalTime>
  <Words>4246</Words>
  <Application>Microsoft Office PowerPoint</Application>
  <PresentationFormat>Widescreen</PresentationFormat>
  <Paragraphs>432</Paragraphs>
  <Slides>138</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138</vt:i4>
      </vt:variant>
    </vt:vector>
  </HeadingPairs>
  <TitlesOfParts>
    <vt:vector size="148" baseType="lpstr">
      <vt:lpstr>Courier Std</vt:lpstr>
      <vt:lpstr>input-mono</vt:lpstr>
      <vt:lpstr>Minion Pro</vt:lpstr>
      <vt:lpstr>Arial</vt:lpstr>
      <vt:lpstr>Garamond</vt:lpstr>
      <vt:lpstr>helvetica</vt:lpstr>
      <vt:lpstr>Nunito</vt:lpstr>
      <vt:lpstr>Times New Roman</vt:lpstr>
      <vt:lpstr>Wingdings</vt:lpstr>
      <vt:lpstr>Organic</vt:lpstr>
      <vt:lpstr>Python Programming</vt:lpstr>
      <vt:lpstr>Python Basics</vt:lpstr>
      <vt:lpstr>Python Basics</vt:lpstr>
      <vt:lpstr>Installing Python</vt:lpstr>
      <vt:lpstr>Installing Python</vt:lpstr>
      <vt:lpstr>Installing Python</vt:lpstr>
      <vt:lpstr>Installing Python</vt:lpstr>
      <vt:lpstr>Installing Python</vt:lpstr>
      <vt:lpstr>Installing Python Extensions</vt:lpstr>
      <vt:lpstr>Installing Python Extensions</vt:lpstr>
      <vt:lpstr>Install miniconda for Environment Isolation</vt:lpstr>
      <vt:lpstr>Install miniconda for Environment Isolation</vt:lpstr>
      <vt:lpstr>Install miniconda for Environment Isolation</vt:lpstr>
      <vt:lpstr>Install miniconda for Environment Isolation</vt:lpstr>
      <vt:lpstr>Install miniconda for Environment Isolation</vt:lpstr>
      <vt:lpstr>Install miniconda for Environment Isolation</vt:lpstr>
      <vt:lpstr>Installing Python</vt:lpstr>
      <vt:lpstr>Python Command Line Prompt</vt:lpstr>
      <vt:lpstr>Python Command Line Prompt</vt:lpstr>
      <vt:lpstr>Python Command Line Prompt</vt:lpstr>
      <vt:lpstr>Python Command Line Prompt</vt:lpstr>
      <vt:lpstr>Jupyter Notebook</vt:lpstr>
      <vt:lpstr>Packages for Data Analytics</vt:lpstr>
      <vt:lpstr>Run Jupyter Notebook</vt:lpstr>
      <vt:lpstr>Load Packages and Modules</vt:lpstr>
      <vt:lpstr>Load Packages and Modules</vt:lpstr>
      <vt:lpstr>Load Packages and Modules</vt:lpstr>
      <vt:lpstr>Load Packages and Modules</vt:lpstr>
      <vt:lpstr>Jupyter Tips</vt:lpstr>
      <vt:lpstr>Run Jupyter Notebook</vt:lpstr>
      <vt:lpstr>Use Jupyter as Python Calculator</vt:lpstr>
      <vt:lpstr>Use Jupyter as Python Calculator</vt:lpstr>
      <vt:lpstr>Use Jupyter as Python Calculator</vt:lpstr>
      <vt:lpstr>Use Jupyter as Python Calculator</vt:lpstr>
      <vt:lpstr>Use Jupyter as Python Calculator</vt:lpstr>
      <vt:lpstr>Use Jupyter as Python Calculator</vt:lpstr>
      <vt:lpstr>Coding</vt:lpstr>
      <vt:lpstr>Comments</vt:lpstr>
      <vt:lpstr>Variables</vt:lpstr>
      <vt:lpstr>Variables</vt:lpstr>
      <vt:lpstr>Variable Type Conversions</vt:lpstr>
      <vt:lpstr>Variable Type Conversions</vt:lpstr>
      <vt:lpstr>Variable Type Conversions</vt:lpstr>
      <vt:lpstr>Variable Type Conversions</vt:lpstr>
      <vt:lpstr>Variable Type Conversions</vt:lpstr>
      <vt:lpstr>Manipulate Date/Time</vt:lpstr>
      <vt:lpstr>Manipulate Date/Time</vt:lpstr>
      <vt:lpstr>Manipulate Strings</vt:lpstr>
      <vt:lpstr>Manipulate Strings</vt:lpstr>
      <vt:lpstr>Manipulate Strings</vt:lpstr>
      <vt:lpstr>Capture Run-time Errors</vt:lpstr>
      <vt:lpstr>Capture Run-time Errors</vt:lpstr>
      <vt:lpstr>Decision Controls</vt:lpstr>
      <vt:lpstr>Decision Controls</vt:lpstr>
      <vt:lpstr>Loop Controls</vt:lpstr>
      <vt:lpstr>Loop Controls</vt:lpstr>
      <vt:lpstr>Loop Controls</vt:lpstr>
      <vt:lpstr>Loop Controls</vt:lpstr>
      <vt:lpstr>Loop Controls</vt:lpstr>
      <vt:lpstr>Functions</vt:lpstr>
      <vt:lpstr>Functions</vt:lpstr>
      <vt:lpstr>Functions</vt:lpstr>
      <vt:lpstr>Data Structures</vt:lpstr>
      <vt:lpstr>List</vt:lpstr>
      <vt:lpstr>List</vt:lpstr>
      <vt:lpstr>List</vt:lpstr>
      <vt:lpstr>List</vt:lpstr>
      <vt:lpstr>List</vt:lpstr>
      <vt:lpstr>List</vt:lpstr>
      <vt:lpstr>Matrix</vt:lpstr>
      <vt:lpstr>Matrix</vt:lpstr>
      <vt:lpstr>Matrix</vt:lpstr>
      <vt:lpstr>Matrix</vt:lpstr>
      <vt:lpstr>Dictionary</vt:lpstr>
      <vt:lpstr>Dictionary</vt:lpstr>
      <vt:lpstr>Dictionary</vt:lpstr>
      <vt:lpstr>Dictionary</vt:lpstr>
      <vt:lpstr>Dictionary</vt:lpstr>
      <vt:lpstr>Dictionary</vt:lpstr>
      <vt:lpstr>Tuples</vt:lpstr>
      <vt:lpstr>Set</vt:lpstr>
      <vt:lpstr>Set</vt:lpstr>
      <vt:lpstr>Set</vt:lpstr>
      <vt:lpstr>Set</vt:lpstr>
      <vt:lpstr>Zip Lists and Dictionaries</vt:lpstr>
      <vt:lpstr>Arrays in numpy</vt:lpstr>
      <vt:lpstr>Arrays in numpy</vt:lpstr>
      <vt:lpstr>Arrays in numpy</vt:lpstr>
      <vt:lpstr>Arrays in numpy</vt:lpstr>
      <vt:lpstr>Arrays in numpy</vt:lpstr>
      <vt:lpstr>Arrays in numpy</vt:lpstr>
      <vt:lpstr>Arrays in numpy</vt:lpstr>
      <vt:lpstr>Arrays in numpy</vt:lpstr>
      <vt:lpstr>Arrays in numpy</vt:lpstr>
      <vt:lpstr>Time Series</vt:lpstr>
      <vt:lpstr>Time Series</vt:lpstr>
      <vt:lpstr>Time Series</vt:lpstr>
      <vt:lpstr>Time Series</vt:lpstr>
      <vt:lpstr>Data Frames</vt:lpstr>
      <vt:lpstr>Data Frames</vt:lpstr>
      <vt:lpstr>Data Frame</vt:lpstr>
      <vt:lpstr>Data Frames</vt:lpstr>
      <vt:lpstr>Data Frames</vt:lpstr>
      <vt:lpstr>Data Frames</vt:lpstr>
      <vt:lpstr>Data Frames</vt:lpstr>
      <vt:lpstr>Data Frames</vt:lpstr>
      <vt:lpstr>Data Frames</vt:lpstr>
      <vt:lpstr>Data Frames</vt:lpstr>
      <vt:lpstr>Data Frames</vt:lpstr>
      <vt:lpstr>Data Frames</vt:lpstr>
      <vt:lpstr>Data Frames</vt:lpstr>
      <vt:lpstr>Data Frames</vt:lpstr>
      <vt:lpstr>Data Frames</vt:lpstr>
      <vt:lpstr>Data Frames</vt:lpstr>
      <vt:lpstr>Data Frames</vt:lpstr>
      <vt:lpstr>Data Frames</vt:lpstr>
      <vt:lpstr>Data Frames: Load Package Data</vt:lpstr>
      <vt:lpstr>Data Frames: Load Data File</vt:lpstr>
      <vt:lpstr>Data Frames: Load Data File</vt:lpstr>
      <vt:lpstr>Data Frames: Change Column Type</vt:lpstr>
      <vt:lpstr>Data Frames: Change Column Type</vt:lpstr>
      <vt:lpstr>Data Frames: Change Column Type</vt:lpstr>
      <vt:lpstr>Data Frames: Find Data</vt:lpstr>
      <vt:lpstr>Data Analytics</vt:lpstr>
      <vt:lpstr>Data Analytics</vt:lpstr>
      <vt:lpstr>Data Analytics</vt:lpstr>
      <vt:lpstr>Data Analytics</vt:lpstr>
      <vt:lpstr>Data Analytics</vt:lpstr>
      <vt:lpstr>Data Analytics</vt:lpstr>
      <vt:lpstr>Data Analytics</vt:lpstr>
      <vt:lpstr>Data Analytics</vt:lpstr>
      <vt:lpstr>Data Analytics</vt:lpstr>
      <vt:lpstr>Data Analytics</vt:lpstr>
      <vt:lpstr>Data Analytics</vt:lpstr>
      <vt:lpstr>Data Analytics</vt:lpstr>
      <vt:lpstr>Data Security</vt:lpstr>
      <vt:lpstr>Data Security</vt:lpstr>
      <vt:lpstr>Data Security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Database Management</dc:title>
  <dc:creator>Liping Liu</dc:creator>
  <cp:lastModifiedBy>Liping Liu</cp:lastModifiedBy>
  <cp:revision>174</cp:revision>
  <dcterms:created xsi:type="dcterms:W3CDTF">2020-09-04T18:44:39Z</dcterms:created>
  <dcterms:modified xsi:type="dcterms:W3CDTF">2025-04-06T17:07:56Z</dcterms:modified>
</cp:coreProperties>
</file>